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8"/>
  </p:notesMasterIdLst>
  <p:sldIdLst>
    <p:sldId id="256" r:id="rId2"/>
    <p:sldId id="613" r:id="rId3"/>
    <p:sldId id="602" r:id="rId4"/>
    <p:sldId id="604" r:id="rId5"/>
    <p:sldId id="603" r:id="rId6"/>
    <p:sldId id="614" r:id="rId7"/>
    <p:sldId id="626" r:id="rId8"/>
    <p:sldId id="606" r:id="rId9"/>
    <p:sldId id="607" r:id="rId10"/>
    <p:sldId id="615" r:id="rId11"/>
    <p:sldId id="608" r:id="rId12"/>
    <p:sldId id="616" r:id="rId13"/>
    <p:sldId id="617" r:id="rId14"/>
    <p:sldId id="609" r:id="rId15"/>
    <p:sldId id="610" r:id="rId16"/>
    <p:sldId id="628" r:id="rId17"/>
    <p:sldId id="625" r:id="rId18"/>
    <p:sldId id="627" r:id="rId19"/>
    <p:sldId id="618" r:id="rId20"/>
    <p:sldId id="611" r:id="rId21"/>
    <p:sldId id="620" r:id="rId22"/>
    <p:sldId id="621" r:id="rId23"/>
    <p:sldId id="623" r:id="rId24"/>
    <p:sldId id="629" r:id="rId25"/>
    <p:sldId id="624" r:id="rId26"/>
    <p:sldId id="622" r:id="rId27"/>
  </p:sldIdLst>
  <p:sldSz cx="9144000" cy="5715000" type="screen16x10"/>
  <p:notesSz cx="6858000" cy="9144000"/>
  <p:defaultTextStyle>
    <a:defPPr>
      <a:defRPr lang="en-US"/>
    </a:defPPr>
    <a:lvl1pPr marL="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12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EF0E4"/>
    <a:srgbClr val="00B050"/>
    <a:srgbClr val="9BBB59"/>
    <a:srgbClr val="FCDDCF"/>
    <a:srgbClr val="D0D8E8"/>
    <a:srgbClr val="0070C0"/>
    <a:srgbClr val="95B3D7"/>
    <a:srgbClr val="9DE68C"/>
    <a:srgbClr val="C2F6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60" autoAdjust="0"/>
    <p:restoredTop sz="89574" autoAdjust="0"/>
  </p:normalViewPr>
  <p:slideViewPr>
    <p:cSldViewPr>
      <p:cViewPr varScale="1">
        <p:scale>
          <a:sx n="131" d="100"/>
          <a:sy n="131" d="100"/>
        </p:scale>
        <p:origin x="1264" y="168"/>
      </p:cViewPr>
      <p:guideLst>
        <p:guide orient="horz" pos="1800"/>
        <p:guide pos="12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93253-51AE-4C40-AB6B-AA3A7DF4D210}" type="datetimeFigureOut">
              <a:rPr lang="en-US" smtClean="0"/>
              <a:pPr/>
              <a:t>10/20/25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729AB-B77D-48AE-AA10-D1BD2B4D03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305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we'll come back to this in multiprocessing.</a:t>
            </a:r>
          </a:p>
          <a:p>
            <a:endParaRPr lang="en-US" dirty="0"/>
          </a:p>
          <a:p>
            <a:r>
              <a:rPr lang="en-US" dirty="0"/>
              <a:t>[image: a man juggling]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6466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[image: a high-speed train]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6313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in user space, you have three layers: your program code talks to your language runtime (like the C standard library, or the Java class library); that then talks to the public OS API (like POSIX or Win32). the public OS API then crosses the boundary between user and kernel mode to access the syscall handler.]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0972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each </a:t>
            </a:r>
            <a:r>
              <a:rPr lang="en-US" dirty="0" err="1"/>
              <a:t>fwrite</a:t>
            </a:r>
            <a:r>
              <a:rPr lang="en-US" dirty="0"/>
              <a:t> just puts the data into a buffer inside user space. when the data is </a:t>
            </a:r>
            <a:r>
              <a:rPr lang="en-US" dirty="0" err="1"/>
              <a:t>fflushed</a:t>
            </a:r>
            <a:r>
              <a:rPr lang="en-US" dirty="0"/>
              <a:t>, we just do 1 syscall to copy it all to the OS.]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60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you made a 4-item char array. </a:t>
            </a:r>
            <a:r>
              <a:rPr lang="en-US" dirty="0" err="1"/>
              <a:t>stdio's</a:t>
            </a:r>
            <a:r>
              <a:rPr lang="en-US" dirty="0"/>
              <a:t> stdin buffer is much longer, and has an 8-character string in it. when you </a:t>
            </a:r>
            <a:r>
              <a:rPr lang="en-US" dirty="0" err="1"/>
              <a:t>fgets</a:t>
            </a:r>
            <a:r>
              <a:rPr lang="en-US" dirty="0"/>
              <a:t> with a length of 4, it only copies the first 3 characters out of </a:t>
            </a:r>
            <a:r>
              <a:rPr lang="en-US" dirty="0" err="1"/>
              <a:t>stdio's</a:t>
            </a:r>
            <a:r>
              <a:rPr lang="en-US" dirty="0"/>
              <a:t> buffer into your array (and then zero-terminates); the other 5 characters are still in </a:t>
            </a:r>
            <a:r>
              <a:rPr lang="en-US" dirty="0" err="1"/>
              <a:t>stdio's</a:t>
            </a:r>
            <a:r>
              <a:rPr lang="en-US" dirty="0"/>
              <a:t> buffer.]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0837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the enormous, messy family tree of the dozens of variants and descendants of the original UNIX from 1969.]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3664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a tree. the root directory is forward slash. inside it are folders. inside folders are other folders and files. one of the files is a symbolic link, which is really just a "pointer to another file in the filesystem."]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1384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if I opened another file, what do you think its descriptor would be?</a:t>
            </a:r>
          </a:p>
          <a:p>
            <a:endParaRPr lang="en-US" dirty="0"/>
          </a:p>
          <a:p>
            <a:r>
              <a:rPr lang="en-US" dirty="0"/>
              <a:t>[diagram: by default, the keyboard is hooked to stdin; </a:t>
            </a:r>
            <a:r>
              <a:rPr lang="en-US" dirty="0" err="1"/>
              <a:t>stdout</a:t>
            </a:r>
            <a:r>
              <a:rPr lang="en-US" dirty="0"/>
              <a:t> and stderr are both hooked to the console screen.]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9303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redirecting both is as simple as “./program &lt; </a:t>
            </a:r>
            <a:r>
              <a:rPr lang="en-US" dirty="0" err="1"/>
              <a:t>input_file</a:t>
            </a:r>
            <a:r>
              <a:rPr lang="en-US" dirty="0"/>
              <a:t> &gt; </a:t>
            </a:r>
            <a:r>
              <a:rPr lang="en-US" dirty="0" err="1"/>
              <a:t>output_file</a:t>
            </a:r>
            <a:r>
              <a:rPr lang="en-US" dirty="0"/>
              <a:t>”.</a:t>
            </a:r>
          </a:p>
          <a:p>
            <a:pPr marL="171450" indent="-171450">
              <a:buFontTx/>
              <a:buChar char="-"/>
            </a:pPr>
            <a:r>
              <a:rPr lang="en-US" dirty="0"/>
              <a:t>redirecting stderr looks like this: “./program 2&gt; </a:t>
            </a:r>
            <a:r>
              <a:rPr lang="en-US" dirty="0" err="1"/>
              <a:t>errors.txt</a:t>
            </a:r>
            <a:r>
              <a:rPr lang="en-US" dirty="0"/>
              <a:t>”. The 2 is because stderr is file number 2. (See table on previous slide.)</a:t>
            </a:r>
          </a:p>
          <a:p>
            <a:pPr marL="528066" lvl="1" indent="-171450">
              <a:buFontTx/>
              <a:buChar char="-"/>
            </a:pPr>
            <a:r>
              <a:rPr lang="en-US" dirty="0"/>
              <a:t>it’s also possible to redirect stderr to “the same place as </a:t>
            </a:r>
            <a:r>
              <a:rPr lang="en-US" dirty="0" err="1"/>
              <a:t>stdout</a:t>
            </a:r>
            <a:r>
              <a:rPr lang="en-US" dirty="0"/>
              <a:t>” by doing “./program 2&gt;&amp;1”, so both </a:t>
            </a:r>
            <a:r>
              <a:rPr lang="en-US" dirty="0" err="1"/>
              <a:t>stdout</a:t>
            </a:r>
            <a:r>
              <a:rPr lang="en-US" dirty="0"/>
              <a:t> and stderr will output to the same place – either both to the console, or both to a single file.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7663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this is how the </a:t>
            </a:r>
            <a:r>
              <a:rPr lang="en-US" dirty="0" err="1"/>
              <a:t>autograder</a:t>
            </a:r>
            <a:r>
              <a:rPr lang="en-US" dirty="0"/>
              <a:t> works – I run your program “hooked up” to the </a:t>
            </a:r>
            <a:r>
              <a:rPr lang="en-US" dirty="0" err="1"/>
              <a:t>autograder</a:t>
            </a:r>
            <a:r>
              <a:rPr lang="en-US" dirty="0"/>
              <a:t>. I write things to your program’s stdin, wait, and then read things from its </a:t>
            </a:r>
            <a:r>
              <a:rPr lang="en-US" dirty="0" err="1"/>
              <a:t>stdout</a:t>
            </a:r>
            <a:r>
              <a:rPr lang="en-US" dirty="0"/>
              <a:t>. (most of the time.)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72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879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a castle labeled OS. inside the castle are the CPU, RAM, and Network (among other things). the processes are outside the castle and are the lowly serfs]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734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two processes running on top of the kernel.]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9159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there</a:t>
            </a:r>
            <a:r>
              <a:rPr lang="en-US" baseline="0" dirty="0"/>
              <a:t> are typically other modes, such as hypervisor mode (for running virtual machines) and "system management mode" (for doing even more low-level stuff)</a:t>
            </a:r>
          </a:p>
          <a:p>
            <a:endParaRPr lang="en-US" baseline="0" dirty="0"/>
          </a:p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[diagram: last slide, but the processes are indicated as running in user mode, and the kernel in… kernel mode.]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552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the castle again, but the gate in the castle wall is labeled syscall. the process asks for access, and King OS says it's okay.]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5160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there’s a great list of all </a:t>
            </a:r>
            <a:r>
              <a:rPr lang="en-US" i="1" dirty="0"/>
              <a:t>335 </a:t>
            </a:r>
            <a:r>
              <a:rPr lang="en-US" i="1" dirty="0" err="1"/>
              <a:t>syscalls</a:t>
            </a:r>
            <a:r>
              <a:rPr lang="en-US" i="1" dirty="0"/>
              <a:t> </a:t>
            </a:r>
            <a:r>
              <a:rPr lang="en-US" i="0" dirty="0"/>
              <a:t>available in Linux 4.7 here: https://</a:t>
            </a:r>
            <a:r>
              <a:rPr lang="en-US" i="0" dirty="0" err="1"/>
              <a:t>web.archive.org</a:t>
            </a:r>
            <a:r>
              <a:rPr lang="en-US" i="0" dirty="0"/>
              <a:t>/web/20230904231952/https://</a:t>
            </a:r>
            <a:r>
              <a:rPr lang="en-US" i="0" dirty="0" err="1"/>
              <a:t>blog.rchapman.org</a:t>
            </a:r>
            <a:r>
              <a:rPr lang="en-US" i="0" dirty="0"/>
              <a:t>/posts/Linux_System_Call_Table_for_x86_64/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9733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just like a user-mode process, the kernel has its own stack, its own code, etc.]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198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the kernel can access user-mode processes' memory.]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252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202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501"/>
            <a:ext cx="7772400" cy="1225021"/>
          </a:xfrm>
        </p:spPr>
        <p:txBody>
          <a:bodyPr anchor="b">
            <a:no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177645"/>
            <a:ext cx="7772400" cy="1460500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3162300"/>
            <a:ext cx="9144000" cy="18288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3"/>
            <a:ext cx="5486400" cy="670719"/>
          </a:xfrm>
        </p:spPr>
        <p:txBody>
          <a:bodyPr/>
          <a:lstStyle>
            <a:lvl1pPr marL="0" indent="0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7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7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495300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4801659"/>
          </a:xfrm>
        </p:spPr>
        <p:txBody>
          <a:bodyPr>
            <a:normAutofit/>
          </a:bodyPr>
          <a:lstStyle>
            <a:lvl1pPr marL="257175" indent="-257175">
              <a:buSzPct val="100000"/>
              <a:buFont typeface="Trebuchet MS" pitchFamily="34" charset="0"/>
              <a:buChar char="●"/>
              <a:defRPr sz="2200"/>
            </a:lvl1pPr>
            <a:lvl2pPr marL="515780" indent="-257175">
              <a:defRPr sz="2200"/>
            </a:lvl2pPr>
            <a:lvl3pPr marL="772955" indent="-250032">
              <a:tabLst/>
              <a:defRPr sz="2200" b="0"/>
            </a:lvl3pPr>
            <a:lvl4pPr marL="1031558" indent="-257175">
              <a:tabLst/>
              <a:defRPr sz="2200" b="0"/>
            </a:lvl4pPr>
            <a:lvl5pPr marL="1285875" indent="-254318">
              <a:defRPr sz="22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 (no ani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495300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4801659"/>
          </a:xfrm>
        </p:spPr>
        <p:txBody>
          <a:bodyPr>
            <a:normAutofit/>
          </a:bodyPr>
          <a:lstStyle>
            <a:lvl1pPr marL="257175" indent="-257175">
              <a:buSzPct val="100000"/>
              <a:buFont typeface="Trebuchet MS" pitchFamily="34" charset="0"/>
              <a:buChar char="●"/>
              <a:defRPr sz="2200"/>
            </a:lvl1pPr>
            <a:lvl2pPr marL="515780" indent="-257175">
              <a:defRPr sz="2200"/>
            </a:lvl2pPr>
            <a:lvl3pPr marL="772955" indent="-250032">
              <a:tabLst/>
              <a:defRPr sz="2200" b="0"/>
            </a:lvl3pPr>
            <a:lvl4pPr marL="1031558" indent="-257175">
              <a:tabLst/>
              <a:defRPr sz="2200" b="0"/>
            </a:lvl4pPr>
            <a:lvl5pPr marL="1285875" indent="-254318">
              <a:defRPr sz="22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rgbClr val="202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501"/>
            <a:ext cx="7772400" cy="1225021"/>
          </a:xfrm>
        </p:spPr>
        <p:txBody>
          <a:bodyPr anchor="b">
            <a:no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3162300"/>
            <a:ext cx="9144000" cy="18288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520"/>
            </a:lvl1pPr>
            <a:lvl2pPr>
              <a:defRPr sz="2160"/>
            </a:lvl2pPr>
            <a:lvl3pPr>
              <a:defRPr sz="1800"/>
            </a:lvl3pPr>
            <a:lvl4pPr>
              <a:defRPr sz="1620"/>
            </a:lvl4pPr>
            <a:lvl5pPr>
              <a:defRPr sz="1620"/>
            </a:lvl5pPr>
            <a:lvl6pPr>
              <a:defRPr sz="1620"/>
            </a:lvl6pPr>
            <a:lvl7pPr>
              <a:defRPr sz="1620"/>
            </a:lvl7pPr>
            <a:lvl8pPr>
              <a:defRPr sz="1620"/>
            </a:lvl8pPr>
            <a:lvl9pPr>
              <a:defRPr sz="1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520"/>
            </a:lvl1pPr>
            <a:lvl2pPr>
              <a:defRPr sz="2160"/>
            </a:lvl2pPr>
            <a:lvl3pPr>
              <a:defRPr sz="1800"/>
            </a:lvl3pPr>
            <a:lvl4pPr>
              <a:defRPr sz="1620"/>
            </a:lvl4pPr>
            <a:lvl5pPr>
              <a:defRPr sz="1620"/>
            </a:lvl5pPr>
            <a:lvl6pPr>
              <a:defRPr sz="1620"/>
            </a:lvl6pPr>
            <a:lvl7pPr>
              <a:defRPr sz="1620"/>
            </a:lvl7pPr>
            <a:lvl8pPr>
              <a:defRPr sz="1620"/>
            </a:lvl8pPr>
            <a:lvl9pPr>
              <a:defRPr sz="1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16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16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27541"/>
            <a:ext cx="3008313" cy="968376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195919"/>
            <a:ext cx="3008313" cy="3909219"/>
          </a:xfrm>
        </p:spPr>
        <p:txBody>
          <a:bodyPr/>
          <a:lstStyle>
            <a:lvl1pPr marL="0" indent="0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5600700"/>
            <a:ext cx="9144000" cy="114300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95300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4953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95301"/>
            <a:ext cx="8991600" cy="48016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5296960"/>
            <a:ext cx="12192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5296960"/>
            <a:ext cx="6858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63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/>
  <p:hf hdr="0" dt="0"/>
  <p:txStyles>
    <p:titleStyle>
      <a:lvl1pPr algn="l" defTabSz="822960" rtl="0" eaLnBrk="1" latinLnBrk="0" hangingPunct="1">
        <a:spcBef>
          <a:spcPct val="0"/>
        </a:spcBef>
        <a:buNone/>
        <a:defRPr sz="2800" b="1" kern="1200">
          <a:solidFill>
            <a:schemeClr val="bg1"/>
          </a:solidFill>
          <a:latin typeface="+mj-lt"/>
          <a:ea typeface="GulimChe" pitchFamily="49" charset="-127"/>
          <a:cs typeface="MoolBoran" pitchFamily="34" charset="0"/>
        </a:defRPr>
      </a:lvl1pPr>
    </p:titleStyle>
    <p:bodyStyle>
      <a:lvl1pPr marL="204312" indent="-204312" algn="l" defTabSz="822960" rtl="0" eaLnBrk="1" latinLnBrk="0" hangingPunct="1">
        <a:spcBef>
          <a:spcPts val="0"/>
        </a:spcBef>
        <a:buSzPct val="150000"/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5767" indent="-207170" algn="l" defTabSz="822960" rtl="0" eaLnBrk="1" latinLnBrk="0" hangingPunct="1">
        <a:spcBef>
          <a:spcPts val="0"/>
        </a:spcBef>
        <a:buFont typeface="Courier New" pitchFamily="49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620078" indent="-205740" algn="l" defTabSz="822960" rtl="0" eaLnBrk="1" latinLnBrk="0" hangingPunct="1">
        <a:spcBef>
          <a:spcPts val="0"/>
        </a:spcBef>
        <a:buFont typeface="Wingdings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821532" indent="-205740" algn="l" defTabSz="822960" rtl="0" eaLnBrk="1" latinLnBrk="0" hangingPunct="1">
        <a:spcBef>
          <a:spcPts val="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205740" algn="l" defTabSz="822960" rtl="0" eaLnBrk="1" latinLnBrk="0" hangingPunct="1">
        <a:spcBef>
          <a:spcPts val="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501"/>
            <a:ext cx="7848600" cy="1225021"/>
          </a:xfrm>
        </p:spPr>
        <p:txBody>
          <a:bodyPr/>
          <a:lstStyle/>
          <a:p>
            <a:r>
              <a:rPr lang="en-US" dirty="0"/>
              <a:t>OS – System Calls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 0449</a:t>
            </a:r>
          </a:p>
          <a:p>
            <a:r>
              <a:rPr lang="en-US" dirty="0"/>
              <a:t>Jarrett Billingsley</a:t>
            </a:r>
          </a:p>
        </p:txBody>
      </p:sp>
    </p:spTree>
    <p:extLst>
      <p:ext uri="{BB962C8B-B14F-4D97-AF65-F5344CB8AC3E}">
        <p14:creationId xmlns:p14="http://schemas.microsoft.com/office/powerpoint/2010/main" val="361208656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Opening the portal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533399"/>
          </a:xfrm>
        </p:spPr>
        <p:txBody>
          <a:bodyPr/>
          <a:lstStyle/>
          <a:p>
            <a:r>
              <a:rPr lang="en-US" dirty="0"/>
              <a:t>switching modes causes a few things </a:t>
            </a:r>
            <a:r>
              <a:rPr lang="en-US"/>
              <a:t>to happen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1041399"/>
            <a:ext cx="2057400" cy="383540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500" b="1" dirty="0">
                <a:solidFill>
                  <a:schemeClr val="tx1"/>
                </a:solidFill>
              </a:rPr>
              <a:t>User Space</a:t>
            </a:r>
          </a:p>
          <a:p>
            <a:r>
              <a:rPr lang="en-US" sz="2000" b="1" dirty="0" err="1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mov</a:t>
            </a:r>
            <a:r>
              <a:rPr lang="en-US" sz="2000" b="1" dirty="0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rdi</a:t>
            </a:r>
            <a:r>
              <a:rPr lang="en-US" sz="2000" b="1" dirty="0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, 0</a:t>
            </a:r>
          </a:p>
          <a:p>
            <a:r>
              <a:rPr lang="en-US" sz="2000" b="1" dirty="0" err="1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mov</a:t>
            </a:r>
            <a:r>
              <a:rPr lang="en-US" sz="2000" b="1" dirty="0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rax</a:t>
            </a:r>
            <a:r>
              <a:rPr lang="en-US" sz="2000" b="1" dirty="0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, 60</a:t>
            </a:r>
          </a:p>
          <a:p>
            <a:r>
              <a:rPr lang="en-US" sz="2000" b="1" dirty="0" err="1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syscall</a:t>
            </a:r>
            <a:endParaRPr lang="en-US" sz="1800" b="1" dirty="0">
              <a:solidFill>
                <a:schemeClr val="tx1"/>
              </a:solidFill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25168" y="1041399"/>
            <a:ext cx="2366432" cy="384810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sz="2500" b="1" dirty="0">
                <a:solidFill>
                  <a:schemeClr val="tx1"/>
                </a:solidFill>
              </a:rPr>
              <a:t>Kernel Space</a:t>
            </a:r>
            <a:endParaRPr lang="en-US" sz="2400" b="1" dirty="0">
              <a:solidFill>
                <a:schemeClr val="tx1"/>
              </a:solidFill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2000" b="1" dirty="0" err="1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swapgs</a:t>
            </a:r>
            <a:endParaRPr lang="en-US" sz="2000" b="1" dirty="0">
              <a:solidFill>
                <a:schemeClr val="tx1"/>
              </a:solidFill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2000" b="1" dirty="0" err="1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mov</a:t>
            </a:r>
            <a:r>
              <a:rPr lang="en-US" sz="2000" b="1" dirty="0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 [sp2], </a:t>
            </a:r>
            <a:r>
              <a:rPr lang="en-US" sz="2000" b="1" dirty="0" err="1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rsp</a:t>
            </a:r>
            <a:endParaRPr lang="en-US" sz="2000" b="1" dirty="0">
              <a:solidFill>
                <a:schemeClr val="tx1"/>
              </a:solidFill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2000" b="1" dirty="0" err="1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mov</a:t>
            </a:r>
            <a:r>
              <a:rPr lang="en-US" sz="2000" b="1" dirty="0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rax</a:t>
            </a:r>
            <a:r>
              <a:rPr lang="en-US" sz="2000" b="1" dirty="0">
                <a:solidFill>
                  <a:schemeClr val="tx1"/>
                </a:solidFill>
                <a:latin typeface="Consolas" charset="0"/>
                <a:ea typeface="Consolas" charset="0"/>
                <a:cs typeface="Consolas" charset="0"/>
              </a:rPr>
              <a:t>, cr3</a:t>
            </a:r>
          </a:p>
          <a:p>
            <a:pPr algn="r"/>
            <a:endParaRPr lang="en-US" sz="2200" dirty="0">
              <a:solidFill>
                <a:schemeClr val="tx1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2983440"/>
              </p:ext>
            </p:extLst>
          </p:nvPr>
        </p:nvGraphicFramePr>
        <p:xfrm>
          <a:off x="1189567" y="2501839"/>
          <a:ext cx="860913" cy="2253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913">
                  <a:extLst>
                    <a:ext uri="{9D8B030D-6E8A-4147-A177-3AD203B41FA5}">
                      <a16:colId xmlns:a16="http://schemas.microsoft.com/office/drawing/2014/main" val="718081354"/>
                    </a:ext>
                  </a:extLst>
                </a:gridCol>
              </a:tblGrid>
              <a:tr h="373062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Stack</a:t>
                      </a:r>
                    </a:p>
                  </a:txBody>
                  <a:tcPr marL="86091" marR="86091" marT="43046" marB="43046"/>
                </a:tc>
                <a:extLst>
                  <a:ext uri="{0D108BD9-81ED-4DB2-BD59-A6C34878D82A}">
                    <a16:rowId xmlns:a16="http://schemas.microsoft.com/office/drawing/2014/main" val="368063106"/>
                  </a:ext>
                </a:extLst>
              </a:tr>
              <a:tr h="373062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3</a:t>
                      </a:r>
                    </a:p>
                  </a:txBody>
                  <a:tcPr marL="86091" marR="86091" marT="43046" marB="43046"/>
                </a:tc>
                <a:extLst>
                  <a:ext uri="{0D108BD9-81ED-4DB2-BD59-A6C34878D82A}">
                    <a16:rowId xmlns:a16="http://schemas.microsoft.com/office/drawing/2014/main" val="3014046990"/>
                  </a:ext>
                </a:extLst>
              </a:tr>
              <a:tr h="373062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2</a:t>
                      </a:r>
                    </a:p>
                  </a:txBody>
                  <a:tcPr marL="86091" marR="86091" marT="43046" marB="43046"/>
                </a:tc>
                <a:extLst>
                  <a:ext uri="{0D108BD9-81ED-4DB2-BD59-A6C34878D82A}">
                    <a16:rowId xmlns:a16="http://schemas.microsoft.com/office/drawing/2014/main" val="4110036684"/>
                  </a:ext>
                </a:extLst>
              </a:tr>
              <a:tr h="373062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1</a:t>
                      </a:r>
                    </a:p>
                  </a:txBody>
                  <a:tcPr marL="86091" marR="86091" marT="43046" marB="43046"/>
                </a:tc>
                <a:extLst>
                  <a:ext uri="{0D108BD9-81ED-4DB2-BD59-A6C34878D82A}">
                    <a16:rowId xmlns:a16="http://schemas.microsoft.com/office/drawing/2014/main" val="1759914198"/>
                  </a:ext>
                </a:extLst>
              </a:tr>
              <a:tr h="373062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45</a:t>
                      </a:r>
                    </a:p>
                  </a:txBody>
                  <a:tcPr marL="86091" marR="86091" marT="43046" marB="43046"/>
                </a:tc>
                <a:extLst>
                  <a:ext uri="{0D108BD9-81ED-4DB2-BD59-A6C34878D82A}">
                    <a16:rowId xmlns:a16="http://schemas.microsoft.com/office/drawing/2014/main" val="1066005476"/>
                  </a:ext>
                </a:extLst>
              </a:tr>
              <a:tr h="373062"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marL="86091" marR="86091" marT="43046" marB="43046"/>
                </a:tc>
                <a:extLst>
                  <a:ext uri="{0D108BD9-81ED-4DB2-BD59-A6C34878D82A}">
                    <a16:rowId xmlns:a16="http://schemas.microsoft.com/office/drawing/2014/main" val="274390637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041003"/>
              </p:ext>
            </p:extLst>
          </p:nvPr>
        </p:nvGraphicFramePr>
        <p:xfrm>
          <a:off x="7988301" y="2506072"/>
          <a:ext cx="866889" cy="225748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66889">
                  <a:extLst>
                    <a:ext uri="{9D8B030D-6E8A-4147-A177-3AD203B41FA5}">
                      <a16:colId xmlns:a16="http://schemas.microsoft.com/office/drawing/2014/main" val="718081354"/>
                    </a:ext>
                  </a:extLst>
                </a:gridCol>
              </a:tblGrid>
              <a:tr h="375652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Stack</a:t>
                      </a:r>
                    </a:p>
                  </a:txBody>
                  <a:tcPr marL="86689" marR="86689" marT="43344" marB="43344"/>
                </a:tc>
                <a:extLst>
                  <a:ext uri="{0D108BD9-81ED-4DB2-BD59-A6C34878D82A}">
                    <a16:rowId xmlns:a16="http://schemas.microsoft.com/office/drawing/2014/main" val="368063106"/>
                  </a:ext>
                </a:extLst>
              </a:tr>
              <a:tr h="375652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0</a:t>
                      </a:r>
                    </a:p>
                  </a:txBody>
                  <a:tcPr marL="86689" marR="86689" marT="43344" marB="43344"/>
                </a:tc>
                <a:extLst>
                  <a:ext uri="{0D108BD9-81ED-4DB2-BD59-A6C34878D82A}">
                    <a16:rowId xmlns:a16="http://schemas.microsoft.com/office/drawing/2014/main" val="3014046990"/>
                  </a:ext>
                </a:extLst>
              </a:tr>
              <a:tr h="375652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78</a:t>
                      </a:r>
                    </a:p>
                  </a:txBody>
                  <a:tcPr marL="86689" marR="86689" marT="43344" marB="43344"/>
                </a:tc>
                <a:extLst>
                  <a:ext uri="{0D108BD9-81ED-4DB2-BD59-A6C34878D82A}">
                    <a16:rowId xmlns:a16="http://schemas.microsoft.com/office/drawing/2014/main" val="4110036684"/>
                  </a:ext>
                </a:extLst>
              </a:tr>
              <a:tr h="375652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0</a:t>
                      </a:r>
                    </a:p>
                  </a:txBody>
                  <a:tcPr marL="86689" marR="86689" marT="43344" marB="43344"/>
                </a:tc>
                <a:extLst>
                  <a:ext uri="{0D108BD9-81ED-4DB2-BD59-A6C34878D82A}">
                    <a16:rowId xmlns:a16="http://schemas.microsoft.com/office/drawing/2014/main" val="1759914198"/>
                  </a:ext>
                </a:extLst>
              </a:tr>
              <a:tr h="375652"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marL="86689" marR="86689" marT="43344" marB="43344"/>
                </a:tc>
                <a:extLst>
                  <a:ext uri="{0D108BD9-81ED-4DB2-BD59-A6C34878D82A}">
                    <a16:rowId xmlns:a16="http://schemas.microsoft.com/office/drawing/2014/main" val="1066005476"/>
                  </a:ext>
                </a:extLst>
              </a:tr>
              <a:tr h="375652"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marL="86689" marR="86689" marT="43344" marB="43344"/>
                </a:tc>
                <a:extLst>
                  <a:ext uri="{0D108BD9-81ED-4DB2-BD59-A6C34878D82A}">
                    <a16:rowId xmlns:a16="http://schemas.microsoft.com/office/drawing/2014/main" val="2743906379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156961" y="940217"/>
            <a:ext cx="45210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the CPU switches </a:t>
            </a:r>
            <a:r>
              <a:rPr lang="en-US" sz="2200" b="1" dirty="0"/>
              <a:t>memory spaces:</a:t>
            </a:r>
          </a:p>
          <a:p>
            <a:pPr algn="ctr"/>
            <a:r>
              <a:rPr lang="en-US" sz="2200" dirty="0"/>
              <a:t>the kernel has its own memory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13836" y="1960754"/>
            <a:ext cx="403507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execution jumps to the </a:t>
            </a:r>
            <a:r>
              <a:rPr lang="en-US" sz="2200" b="1" dirty="0"/>
              <a:t>system</a:t>
            </a:r>
            <a:br>
              <a:rPr lang="en-US" sz="2200" b="1" dirty="0"/>
            </a:br>
            <a:r>
              <a:rPr lang="en-US" sz="2200" b="1" dirty="0"/>
              <a:t>call handler </a:t>
            </a:r>
            <a:r>
              <a:rPr lang="en-US" sz="2200" dirty="0"/>
              <a:t>in the kernel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07515" y="3070831"/>
            <a:ext cx="42199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the kernel also has its own </a:t>
            </a:r>
            <a:r>
              <a:rPr lang="en-US" sz="2200" b="1" dirty="0"/>
              <a:t>stack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2468169" y="3842354"/>
            <a:ext cx="38986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and of course, the CPU is now</a:t>
            </a:r>
            <a:br>
              <a:rPr lang="en-US" sz="2200" dirty="0"/>
            </a:br>
            <a:r>
              <a:rPr lang="en-US" sz="2200" dirty="0"/>
              <a:t>in </a:t>
            </a:r>
            <a:r>
              <a:rPr lang="en-US" sz="2200" b="1" dirty="0"/>
              <a:t>kernel mode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82909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5562600" y="952500"/>
            <a:ext cx="3493477" cy="4115860"/>
            <a:chOff x="175846" y="1271109"/>
            <a:chExt cx="6986954" cy="3758092"/>
          </a:xfrm>
        </p:grpSpPr>
        <p:sp>
          <p:nvSpPr>
            <p:cNvPr id="9" name="Rectangle 8"/>
            <p:cNvSpPr/>
            <p:nvPr/>
          </p:nvSpPr>
          <p:spPr>
            <a:xfrm>
              <a:off x="175846" y="1271110"/>
              <a:ext cx="3429000" cy="3758091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2500" b="1" dirty="0">
                  <a:solidFill>
                    <a:schemeClr val="tx1"/>
                  </a:solidFill>
                </a:rPr>
                <a:t>User</a:t>
              </a:r>
            </a:p>
            <a:p>
              <a:r>
                <a:rPr lang="en-US" sz="2500" b="1" dirty="0">
                  <a:solidFill>
                    <a:schemeClr val="tx1"/>
                  </a:solidFill>
                </a:rPr>
                <a:t>Space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604846" y="1271109"/>
              <a:ext cx="3557954" cy="375809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2500" b="1" dirty="0">
                  <a:solidFill>
                    <a:schemeClr val="tx1"/>
                  </a:solidFill>
                </a:rPr>
                <a:t>Kernel</a:t>
              </a:r>
            </a:p>
            <a:p>
              <a:r>
                <a:rPr lang="en-US" sz="2500" b="1" dirty="0">
                  <a:solidFill>
                    <a:schemeClr val="tx1"/>
                  </a:solidFill>
                </a:rPr>
                <a:t>Space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upside-down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5530200" cy="4648199"/>
          </a:xfrm>
        </p:spPr>
        <p:txBody>
          <a:bodyPr/>
          <a:lstStyle/>
          <a:p>
            <a:r>
              <a:rPr lang="en-US" dirty="0"/>
              <a:t>kernel code is pretty similar to user code</a:t>
            </a:r>
          </a:p>
          <a:p>
            <a:pPr lvl="1"/>
            <a:r>
              <a:rPr lang="en-US" dirty="0"/>
              <a:t>there are some restrictions, like no </a:t>
            </a:r>
            <a:r>
              <a:rPr lang="en-US" dirty="0" err="1"/>
              <a:t>libc</a:t>
            </a:r>
            <a:endParaRPr lang="en-US" dirty="0"/>
          </a:p>
          <a:p>
            <a:pPr lvl="1"/>
            <a:r>
              <a:rPr lang="en-US" dirty="0"/>
              <a:t>but you can do </a:t>
            </a:r>
            <a:r>
              <a:rPr lang="en-US" b="1" dirty="0"/>
              <a:t>special things</a:t>
            </a:r>
            <a:endParaRPr lang="en-US" dirty="0"/>
          </a:p>
          <a:p>
            <a:pPr lvl="1"/>
            <a:r>
              <a:rPr lang="en-US" dirty="0"/>
              <a:t>like </a:t>
            </a:r>
            <a:r>
              <a:rPr lang="en-US" b="1" dirty="0"/>
              <a:t>accessing other processes’</a:t>
            </a:r>
            <a:br>
              <a:rPr lang="en-US" b="1" dirty="0"/>
            </a:br>
            <a:r>
              <a:rPr lang="en-US" b="1" dirty="0"/>
              <a:t>memory spaces</a:t>
            </a:r>
          </a:p>
          <a:p>
            <a:r>
              <a:rPr lang="en-US" dirty="0"/>
              <a:t>so if the user e.g. passes a </a:t>
            </a:r>
            <a:r>
              <a:rPr lang="en-US" b="1" dirty="0"/>
              <a:t>pointer to an array of characters to print out…</a:t>
            </a:r>
          </a:p>
          <a:p>
            <a:pPr lvl="1"/>
            <a:r>
              <a:rPr lang="en-US" dirty="0"/>
              <a:t>the kernel can see it no problem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181974"/>
              </p:ext>
            </p:extLst>
          </p:nvPr>
        </p:nvGraphicFramePr>
        <p:xfrm>
          <a:off x="5731537" y="1866900"/>
          <a:ext cx="1143000" cy="297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718081354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/>
                        <a:t>Stack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368063106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/>
                        <a:t>3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3014046990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/>
                        <a:t>2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4110036684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/>
                        <a:t>1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1759914198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1066005476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2743906379"/>
                  </a:ext>
                </a:extLst>
              </a:tr>
            </a:tbl>
          </a:graphicData>
        </a:graphic>
      </p:graphicFrame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618" b="93194" l="9309" r="99468">
                        <a14:foregroundMark x1="72340" y1="24084" x2="79521" y2="33508"/>
                        <a14:foregroundMark x1="79521" y1="33508" x2="66223" y2="82199"/>
                        <a14:foregroundMark x1="64628" y1="82199" x2="47872" y2="83246"/>
                        <a14:foregroundMark x1="47872" y1="83246" x2="24202" y2="93194"/>
                        <a14:foregroundMark x1="24202" y1="93194" x2="18883" y2="88482"/>
                        <a14:foregroundMark x1="78989" y1="22513" x2="99734" y2="12042"/>
                        <a14:foregroundMark x1="98404" y1="13613" x2="98936" y2="261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7487954" y="2324100"/>
            <a:ext cx="1216592" cy="618003"/>
          </a:xfrm>
          <a:prstGeom prst="rect">
            <a:avLst/>
          </a:prstGeom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727653"/>
              </p:ext>
            </p:extLst>
          </p:nvPr>
        </p:nvGraphicFramePr>
        <p:xfrm>
          <a:off x="7512609" y="1866900"/>
          <a:ext cx="1143000" cy="2971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718081354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/>
                        <a:t>Stack</a:t>
                      </a:r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368063106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3014046990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4110036684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1759914198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1066005476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 marL="114300" marR="114300" marT="57150" marB="57150"/>
                </a:tc>
                <a:extLst>
                  <a:ext uri="{0D108BD9-81ED-4DB2-BD59-A6C34878D82A}">
                    <a16:rowId xmlns:a16="http://schemas.microsoft.com/office/drawing/2014/main" val="2743906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72718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path" presetSubtype="0" accel="40000" decel="4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10782 -0.00056 " pathEditMode="relative" rAng="0" ptsTypes="AA">
                                      <p:cBhvr>
                                        <p:cTn id="25" dur="3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99" y="-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"/>
                            </p:stCondLst>
                            <p:childTnLst>
                              <p:par>
                                <p:cTn id="27" presetID="42" presetClass="path" presetSubtype="0" accel="40000" decel="4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782 -0.00056 L -0.06042 -0.00056 " pathEditMode="relative" rAng="0" ptsTypes="AA">
                                      <p:cBhvr>
                                        <p:cTn id="28" dur="1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"/>
                            </p:stCondLst>
                            <p:childTnLst>
                              <p:par>
                                <p:cTn id="30" presetID="42" presetClass="path" presetSubtype="0" accel="40000" decel="4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42 -0.00056 L -0.10782 -0.00056 " pathEditMode="relative" rAng="0" ptsTypes="AA">
                                      <p:cBhvr>
                                        <p:cTn id="31" dur="1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Switching tracks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6400800" cy="4801659"/>
          </a:xfrm>
        </p:spPr>
        <p:txBody>
          <a:bodyPr/>
          <a:lstStyle/>
          <a:p>
            <a:r>
              <a:rPr lang="en-US" dirty="0"/>
              <a:t>when the kernel is done handling a syscall</a:t>
            </a:r>
            <a:r>
              <a:rPr lang="mr-IN" dirty="0"/>
              <a:t>…</a:t>
            </a:r>
            <a:endParaRPr lang="en-US" dirty="0"/>
          </a:p>
          <a:p>
            <a:pPr lvl="1"/>
            <a:r>
              <a:rPr lang="en-US" dirty="0"/>
              <a:t>it could </a:t>
            </a:r>
            <a:r>
              <a:rPr lang="en-US" b="1" dirty="0"/>
              <a:t>return to the user process</a:t>
            </a:r>
            <a:endParaRPr lang="en-US" dirty="0"/>
          </a:p>
          <a:p>
            <a:pPr lvl="1"/>
            <a:r>
              <a:rPr lang="en-US" dirty="0"/>
              <a:t>or it could </a:t>
            </a:r>
            <a:r>
              <a:rPr lang="en-US" b="1" dirty="0"/>
              <a:t>switch to another user process!</a:t>
            </a:r>
          </a:p>
          <a:p>
            <a:r>
              <a:rPr lang="en-US" dirty="0"/>
              <a:t>this is how </a:t>
            </a:r>
            <a:r>
              <a:rPr lang="en-US" b="1" dirty="0"/>
              <a:t>one CPU can run many processes</a:t>
            </a:r>
          </a:p>
          <a:p>
            <a:r>
              <a:rPr lang="en-US" dirty="0"/>
              <a:t>at any given moment, it's only running </a:t>
            </a:r>
            <a:r>
              <a:rPr lang="en-US" i="1" dirty="0"/>
              <a:t>one</a:t>
            </a:r>
          </a:p>
          <a:p>
            <a:pPr lvl="1"/>
            <a:r>
              <a:rPr lang="en-US" dirty="0"/>
              <a:t>but over time, they </a:t>
            </a:r>
            <a:r>
              <a:rPr lang="en-US" i="1" dirty="0"/>
              <a:t>all</a:t>
            </a:r>
            <a:r>
              <a:rPr lang="en-US" dirty="0"/>
              <a:t> get some attention</a:t>
            </a:r>
          </a:p>
          <a:p>
            <a:r>
              <a:rPr lang="en-US" dirty="0"/>
              <a:t>the OS is like a juggler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026" name="Picture 2" descr="mage result for juggl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95301"/>
            <a:ext cx="2514600" cy="3786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87364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Context Switches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841958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Barreling down the track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context switch </a:t>
            </a:r>
            <a:r>
              <a:rPr lang="en-US" dirty="0"/>
              <a:t>is when the CPU changes modes.</a:t>
            </a:r>
          </a:p>
          <a:p>
            <a:r>
              <a:rPr lang="en-US" dirty="0"/>
              <a:t>but the CPU is like a train:</a:t>
            </a:r>
          </a:p>
          <a:p>
            <a:pPr lvl="1"/>
            <a:r>
              <a:rPr lang="en-US" dirty="0"/>
              <a:t>high speed in a </a:t>
            </a:r>
            <a:r>
              <a:rPr lang="en-US" b="1" dirty="0"/>
              <a:t>straight line</a:t>
            </a:r>
          </a:p>
          <a:p>
            <a:pPr lvl="1"/>
            <a:r>
              <a:rPr lang="en-US" dirty="0"/>
              <a:t>but slow to </a:t>
            </a:r>
            <a:r>
              <a:rPr lang="en-US" b="1" dirty="0"/>
              <a:t>change directions.</a:t>
            </a:r>
          </a:p>
          <a:p>
            <a:r>
              <a:rPr lang="en-US" dirty="0"/>
              <a:t>so we have this annoying problem:</a:t>
            </a:r>
          </a:p>
          <a:p>
            <a:pPr lvl="1"/>
            <a:r>
              <a:rPr lang="en-US" dirty="0"/>
              <a:t>we need the OS to do </a:t>
            </a:r>
            <a:r>
              <a:rPr lang="en-US" i="1" dirty="0"/>
              <a:t>anything</a:t>
            </a:r>
          </a:p>
          <a:p>
            <a:pPr lvl="1"/>
            <a:r>
              <a:rPr lang="en-US" dirty="0"/>
              <a:t>but system calls require a </a:t>
            </a:r>
            <a:r>
              <a:rPr lang="en-US" b="1" dirty="0"/>
              <a:t>context</a:t>
            </a:r>
            <a:br>
              <a:rPr lang="en-US" b="1" dirty="0"/>
            </a:br>
            <a:r>
              <a:rPr lang="en-US" b="1" dirty="0"/>
              <a:t>switch, </a:t>
            </a:r>
            <a:r>
              <a:rPr lang="en-US" dirty="0"/>
              <a:t>which is </a:t>
            </a:r>
            <a:r>
              <a:rPr lang="en-US" b="1" dirty="0"/>
              <a:t>slow.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2050" name="Picture 2" descr="mage result for bullet tra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028700"/>
            <a:ext cx="3790950" cy="2133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2415462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5029200" y="533400"/>
            <a:ext cx="4038600" cy="4686300"/>
            <a:chOff x="4648200" y="533400"/>
            <a:chExt cx="4419600" cy="4686300"/>
          </a:xfrm>
        </p:grpSpPr>
        <p:sp>
          <p:nvSpPr>
            <p:cNvPr id="14" name="Rectangle 13"/>
            <p:cNvSpPr/>
            <p:nvPr/>
          </p:nvSpPr>
          <p:spPr>
            <a:xfrm>
              <a:off x="4648200" y="533400"/>
              <a:ext cx="4419600" cy="27813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2500" b="1" dirty="0">
                  <a:solidFill>
                    <a:schemeClr val="tx1"/>
                  </a:solidFill>
                </a:rPr>
                <a:t>User</a:t>
              </a:r>
            </a:p>
            <a:p>
              <a:r>
                <a:rPr lang="en-US" sz="2500" b="1" dirty="0">
                  <a:solidFill>
                    <a:schemeClr val="tx1"/>
                  </a:solidFill>
                </a:rPr>
                <a:t>Space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48200" y="3314700"/>
              <a:ext cx="4419600" cy="1905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r>
                <a:rPr lang="en-US" sz="2500" b="1" dirty="0">
                  <a:solidFill>
                    <a:schemeClr val="tx1"/>
                  </a:solidFill>
                </a:rPr>
                <a:t>Kernel</a:t>
              </a:r>
            </a:p>
            <a:p>
              <a:r>
                <a:rPr lang="en-US" sz="2500" b="1" dirty="0">
                  <a:solidFill>
                    <a:schemeClr val="tx1"/>
                  </a:solidFill>
                </a:rPr>
                <a:t>Space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Layer cake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4876800" cy="4609837"/>
          </a:xfrm>
        </p:spPr>
        <p:txBody>
          <a:bodyPr/>
          <a:lstStyle/>
          <a:p>
            <a:r>
              <a:rPr lang="en-US" dirty="0"/>
              <a:t>user programs usually look like this:</a:t>
            </a:r>
          </a:p>
          <a:p>
            <a:r>
              <a:rPr lang="en-US" dirty="0"/>
              <a:t>the layers in the middle do a good bit of work trying to make </a:t>
            </a:r>
            <a:r>
              <a:rPr lang="en-US" b="1" dirty="0"/>
              <a:t>as few system calls as possible.</a:t>
            </a:r>
          </a:p>
          <a:p>
            <a:r>
              <a:rPr lang="en-US" dirty="0"/>
              <a:t>as an example, let's look at a common one: </a:t>
            </a:r>
            <a:r>
              <a:rPr lang="en-US" b="1" dirty="0"/>
              <a:t>buffered I/O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172200" y="647700"/>
            <a:ext cx="2819400" cy="80772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Program code</a:t>
            </a:r>
          </a:p>
        </p:txBody>
      </p:sp>
      <p:sp>
        <p:nvSpPr>
          <p:cNvPr id="8" name="Rectangle 7"/>
          <p:cNvSpPr/>
          <p:nvPr/>
        </p:nvSpPr>
        <p:spPr>
          <a:xfrm>
            <a:off x="6172200" y="1455420"/>
            <a:ext cx="2819400" cy="80772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Language Runtime (</a:t>
            </a:r>
            <a:r>
              <a:rPr lang="en-US" sz="2000" b="1" dirty="0" err="1"/>
              <a:t>libc</a:t>
            </a:r>
            <a:r>
              <a:rPr lang="en-US" sz="2000" b="1" dirty="0"/>
              <a:t>, </a:t>
            </a:r>
            <a:r>
              <a:rPr lang="en-US" sz="2000" b="1" dirty="0" err="1"/>
              <a:t>msvcrt</a:t>
            </a:r>
            <a:r>
              <a:rPr lang="en-US" sz="2000" b="1" dirty="0"/>
              <a:t>, JRE)</a:t>
            </a:r>
          </a:p>
        </p:txBody>
      </p:sp>
      <p:sp>
        <p:nvSpPr>
          <p:cNvPr id="9" name="Rectangle 8"/>
          <p:cNvSpPr/>
          <p:nvPr/>
        </p:nvSpPr>
        <p:spPr>
          <a:xfrm>
            <a:off x="6172200" y="2263140"/>
            <a:ext cx="2819400" cy="807720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Public OS API</a:t>
            </a:r>
          </a:p>
          <a:p>
            <a:pPr algn="ctr"/>
            <a:r>
              <a:rPr lang="en-US" sz="2000" b="1" dirty="0"/>
              <a:t>(POSIX, Win32)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72200" y="3558540"/>
            <a:ext cx="2819400" cy="158496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000" b="1" dirty="0"/>
              <a:t>OS Kernel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96075" y="3639350"/>
            <a:ext cx="2362200" cy="5856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Syscall Handler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6559826" y="3082077"/>
            <a:ext cx="1898374" cy="555484"/>
            <a:chOff x="6559826" y="3082077"/>
            <a:chExt cx="1898374" cy="435937"/>
          </a:xfrm>
        </p:grpSpPr>
        <p:sp>
          <p:nvSpPr>
            <p:cNvPr id="17" name="Arrow: Down 16"/>
            <p:cNvSpPr/>
            <p:nvPr/>
          </p:nvSpPr>
          <p:spPr>
            <a:xfrm>
              <a:off x="6559826" y="3082077"/>
              <a:ext cx="690317" cy="435937"/>
            </a:xfrm>
            <a:prstGeom prst="downArrow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Arrow: Down 17"/>
            <p:cNvSpPr/>
            <p:nvPr/>
          </p:nvSpPr>
          <p:spPr>
            <a:xfrm flipV="1">
              <a:off x="7767883" y="3082077"/>
              <a:ext cx="690317" cy="435937"/>
            </a:xfrm>
            <a:prstGeom prst="downArrow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166338" y="25379"/>
            <a:ext cx="2819400" cy="924190"/>
            <a:chOff x="6166338" y="25379"/>
            <a:chExt cx="2819400" cy="924190"/>
          </a:xfrm>
        </p:grpSpPr>
        <p:sp>
          <p:nvSpPr>
            <p:cNvPr id="24" name="Freeform: Shape 23"/>
            <p:cNvSpPr/>
            <p:nvPr/>
          </p:nvSpPr>
          <p:spPr>
            <a:xfrm>
              <a:off x="6166338" y="644769"/>
              <a:ext cx="2819400" cy="304800"/>
            </a:xfrm>
            <a:custGeom>
              <a:avLst/>
              <a:gdLst>
                <a:gd name="connsiteX0" fmla="*/ 0 w 2819400"/>
                <a:gd name="connsiteY0" fmla="*/ 0 h 304800"/>
                <a:gd name="connsiteX1" fmla="*/ 199293 w 2819400"/>
                <a:gd name="connsiteY1" fmla="*/ 211016 h 304800"/>
                <a:gd name="connsiteX2" fmla="*/ 468924 w 2819400"/>
                <a:gd name="connsiteY2" fmla="*/ 298939 h 304800"/>
                <a:gd name="connsiteX3" fmla="*/ 873370 w 2819400"/>
                <a:gd name="connsiteY3" fmla="*/ 211016 h 304800"/>
                <a:gd name="connsiteX4" fmla="*/ 1225062 w 2819400"/>
                <a:gd name="connsiteY4" fmla="*/ 246185 h 304800"/>
                <a:gd name="connsiteX5" fmla="*/ 1535724 w 2819400"/>
                <a:gd name="connsiteY5" fmla="*/ 158262 h 304800"/>
                <a:gd name="connsiteX6" fmla="*/ 1893277 w 2819400"/>
                <a:gd name="connsiteY6" fmla="*/ 304800 h 304800"/>
                <a:gd name="connsiteX7" fmla="*/ 2227385 w 2819400"/>
                <a:gd name="connsiteY7" fmla="*/ 257908 h 304800"/>
                <a:gd name="connsiteX8" fmla="*/ 2491154 w 2819400"/>
                <a:gd name="connsiteY8" fmla="*/ 228600 h 304800"/>
                <a:gd name="connsiteX9" fmla="*/ 2667000 w 2819400"/>
                <a:gd name="connsiteY9" fmla="*/ 263769 h 304800"/>
                <a:gd name="connsiteX10" fmla="*/ 2819400 w 2819400"/>
                <a:gd name="connsiteY10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19400" h="304800">
                  <a:moveTo>
                    <a:pt x="0" y="0"/>
                  </a:moveTo>
                  <a:cubicBezTo>
                    <a:pt x="60569" y="80596"/>
                    <a:pt x="121139" y="161193"/>
                    <a:pt x="199293" y="211016"/>
                  </a:cubicBezTo>
                  <a:cubicBezTo>
                    <a:pt x="277447" y="260839"/>
                    <a:pt x="356578" y="298939"/>
                    <a:pt x="468924" y="298939"/>
                  </a:cubicBezTo>
                  <a:cubicBezTo>
                    <a:pt x="581270" y="298939"/>
                    <a:pt x="747347" y="219808"/>
                    <a:pt x="873370" y="211016"/>
                  </a:cubicBezTo>
                  <a:cubicBezTo>
                    <a:pt x="999393" y="202224"/>
                    <a:pt x="1114670" y="254977"/>
                    <a:pt x="1225062" y="246185"/>
                  </a:cubicBezTo>
                  <a:cubicBezTo>
                    <a:pt x="1335454" y="237393"/>
                    <a:pt x="1424355" y="148493"/>
                    <a:pt x="1535724" y="158262"/>
                  </a:cubicBezTo>
                  <a:cubicBezTo>
                    <a:pt x="1647093" y="168031"/>
                    <a:pt x="1778000" y="288192"/>
                    <a:pt x="1893277" y="304800"/>
                  </a:cubicBezTo>
                  <a:lnTo>
                    <a:pt x="2227385" y="257908"/>
                  </a:lnTo>
                  <a:cubicBezTo>
                    <a:pt x="2327031" y="245208"/>
                    <a:pt x="2417885" y="227623"/>
                    <a:pt x="2491154" y="228600"/>
                  </a:cubicBezTo>
                  <a:cubicBezTo>
                    <a:pt x="2564423" y="229577"/>
                    <a:pt x="2612292" y="301869"/>
                    <a:pt x="2667000" y="263769"/>
                  </a:cubicBezTo>
                  <a:cubicBezTo>
                    <a:pt x="2721708" y="225669"/>
                    <a:pt x="2770554" y="112834"/>
                    <a:pt x="2819400" y="0"/>
                  </a:cubicBezTo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4444" y="56018"/>
              <a:ext cx="142951" cy="800243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178667" y="57783"/>
              <a:ext cx="142951" cy="800243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962753" y="62410"/>
              <a:ext cx="142951" cy="800243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686800" y="25379"/>
              <a:ext cx="142951" cy="800243"/>
            </a:xfrm>
            <a:prstGeom prst="rect">
              <a:avLst/>
            </a:prstGeom>
          </p:spPr>
        </p:pic>
      </p:grpSp>
      <p:sp>
        <p:nvSpPr>
          <p:cNvPr id="27" name="Left Brace 26"/>
          <p:cNvSpPr/>
          <p:nvPr/>
        </p:nvSpPr>
        <p:spPr>
          <a:xfrm>
            <a:off x="4876800" y="1455420"/>
            <a:ext cx="1289538" cy="1615440"/>
          </a:xfrm>
          <a:prstGeom prst="leftBrace">
            <a:avLst>
              <a:gd name="adj1" fmla="val 22802"/>
              <a:gd name="adj2" fmla="val 1936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3884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  <p:bldP spid="7" grpId="0" animBg="1"/>
      <p:bldP spid="8" grpId="0" animBg="1"/>
      <p:bldP spid="9" grpId="0" animBg="1"/>
      <p:bldP spid="11" grpId="0" animBg="1"/>
      <p:bldP spid="10" grpId="0" animBg="1"/>
      <p:bldP spid="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iped Right Arrow 15"/>
          <p:cNvSpPr/>
          <p:nvPr/>
        </p:nvSpPr>
        <p:spPr>
          <a:xfrm>
            <a:off x="6248400" y="2468106"/>
            <a:ext cx="2552700" cy="1219200"/>
          </a:xfrm>
          <a:prstGeom prst="stripedRightArrow">
            <a:avLst>
              <a:gd name="adj1" fmla="val 44444"/>
              <a:gd name="adj2" fmla="val 5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this way to OS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Don't do it all at once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1295399"/>
          </a:xfrm>
        </p:spPr>
        <p:txBody>
          <a:bodyPr/>
          <a:lstStyle/>
          <a:p>
            <a:r>
              <a:rPr lang="en-US" dirty="0"/>
              <a:t>there is a </a:t>
            </a:r>
            <a:r>
              <a:rPr lang="en-US" b="1" dirty="0"/>
              <a:t>fixed overhead </a:t>
            </a:r>
            <a:r>
              <a:rPr lang="en-US" dirty="0"/>
              <a:t>for context switches</a:t>
            </a:r>
          </a:p>
          <a:p>
            <a:r>
              <a:rPr lang="en-US" dirty="0"/>
              <a:t>so if we can do </a:t>
            </a:r>
            <a:r>
              <a:rPr lang="en-US" i="1" dirty="0"/>
              <a:t>more work per switch</a:t>
            </a:r>
            <a:r>
              <a:rPr lang="en-US" dirty="0"/>
              <a:t>, we can reduce their impact.</a:t>
            </a:r>
          </a:p>
          <a:p>
            <a:r>
              <a:rPr lang="en-US" dirty="0"/>
              <a:t>let's say we're writing to a file.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6200" y="1694432"/>
            <a:ext cx="3886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each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fwrite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200" dirty="0"/>
              <a:t> copies the data into a </a:t>
            </a:r>
            <a:r>
              <a:rPr lang="en-US" sz="2200" b="1" dirty="0"/>
              <a:t>buffer: </a:t>
            </a:r>
            <a:r>
              <a:rPr lang="en-US" sz="2200" dirty="0"/>
              <a:t>an area of memory managed by </a:t>
            </a:r>
            <a:r>
              <a:rPr lang="en-US" sz="2200" dirty="0" err="1"/>
              <a:t>stdio</a:t>
            </a:r>
            <a:endParaRPr lang="en-US" sz="22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4038600" y="2032986"/>
            <a:ext cx="1981200" cy="3186714"/>
            <a:chOff x="4038600" y="2032986"/>
            <a:chExt cx="1981200" cy="3186714"/>
          </a:xfrm>
        </p:grpSpPr>
        <p:sp>
          <p:nvSpPr>
            <p:cNvPr id="8" name="Rectangle 7"/>
            <p:cNvSpPr/>
            <p:nvPr/>
          </p:nvSpPr>
          <p:spPr>
            <a:xfrm>
              <a:off x="4038600" y="2476500"/>
              <a:ext cx="1981200" cy="27432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457700" y="2032986"/>
              <a:ext cx="11430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b="1" dirty="0"/>
                <a:t>buffer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52400" y="2941698"/>
            <a:ext cx="3733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latin typeface="Consolas" charset="0"/>
                <a:ea typeface="Consolas" charset="0"/>
                <a:cs typeface="Consolas" charset="0"/>
              </a:rPr>
              <a:t>fwrite</a:t>
            </a:r>
            <a:r>
              <a:rPr lang="en-US" sz="2200" b="1" dirty="0">
                <a:latin typeface="Consolas" charset="0"/>
                <a:ea typeface="Consolas" charset="0"/>
                <a:cs typeface="Consolas" charset="0"/>
              </a:rPr>
              <a:t>(f, 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"hello\n"</a:t>
            </a:r>
            <a:r>
              <a:rPr lang="en-US" sz="2200" b="1" dirty="0">
                <a:latin typeface="Consolas" charset="0"/>
                <a:ea typeface="Consolas" charset="0"/>
                <a:cs typeface="Consolas" charset="0"/>
              </a:rPr>
              <a:t>)</a:t>
            </a:r>
          </a:p>
          <a:p>
            <a:r>
              <a:rPr lang="en-US" sz="2200" b="1" dirty="0" err="1">
                <a:latin typeface="Consolas" charset="0"/>
                <a:ea typeface="Consolas" charset="0"/>
                <a:cs typeface="Consolas" charset="0"/>
              </a:rPr>
              <a:t>fwrite</a:t>
            </a:r>
            <a:r>
              <a:rPr lang="en-US" sz="2200" b="1" dirty="0">
                <a:latin typeface="Consolas" charset="0"/>
                <a:ea typeface="Consolas" charset="0"/>
                <a:cs typeface="Consolas" charset="0"/>
              </a:rPr>
              <a:t>(f, 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"goodbye\n"</a:t>
            </a:r>
            <a:r>
              <a:rPr lang="en-US" sz="2200" b="1" dirty="0">
                <a:latin typeface="Consolas" charset="0"/>
                <a:ea typeface="Consolas" charset="0"/>
                <a:cs typeface="Consolas" charset="0"/>
              </a:rPr>
              <a:t>)</a:t>
            </a:r>
          </a:p>
          <a:p>
            <a:r>
              <a:rPr lang="en-US" sz="2200" b="1" dirty="0" err="1">
                <a:latin typeface="Consolas" charset="0"/>
                <a:ea typeface="Consolas" charset="0"/>
                <a:cs typeface="Consolas" charset="0"/>
              </a:rPr>
              <a:t>fwrite</a:t>
            </a:r>
            <a:r>
              <a:rPr lang="en-US" sz="2200" b="1" dirty="0">
                <a:latin typeface="Consolas" charset="0"/>
                <a:ea typeface="Consolas" charset="0"/>
                <a:cs typeface="Consolas" charset="0"/>
              </a:rPr>
              <a:t>(f, 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"whatever\n"</a:t>
            </a:r>
            <a:r>
              <a:rPr lang="en-US" sz="2200" b="1" dirty="0">
                <a:latin typeface="Consolas" charset="0"/>
                <a:ea typeface="Consolas" charset="0"/>
                <a:cs typeface="Consolas" charset="0"/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52900" y="2595675"/>
            <a:ext cx="1447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Consolas" charset="0"/>
                <a:ea typeface="Consolas" charset="0"/>
                <a:cs typeface="Consolas" charset="0"/>
              </a:rPr>
              <a:t>hello</a:t>
            </a:r>
          </a:p>
          <a:p>
            <a:r>
              <a:rPr lang="en-US" sz="2200" b="1" dirty="0">
                <a:latin typeface="Consolas" charset="0"/>
                <a:ea typeface="Consolas" charset="0"/>
                <a:cs typeface="Consolas" charset="0"/>
              </a:rPr>
              <a:t>goodbye</a:t>
            </a:r>
          </a:p>
          <a:p>
            <a:r>
              <a:rPr lang="en-US" sz="2200" b="1" dirty="0">
                <a:latin typeface="Consolas" charset="0"/>
                <a:ea typeface="Consolas" charset="0"/>
                <a:cs typeface="Consolas" charset="0"/>
              </a:rPr>
              <a:t>whatever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08500" y="1262751"/>
            <a:ext cx="41613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when the buffer is full or flushed, </a:t>
            </a:r>
            <a:r>
              <a:rPr lang="en-US" sz="2200" i="1" dirty="0"/>
              <a:t>then</a:t>
            </a:r>
            <a:r>
              <a:rPr lang="en-US" sz="2200" dirty="0"/>
              <a:t> a syscall is made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2400" y="4001559"/>
            <a:ext cx="3733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latin typeface="Consolas" charset="0"/>
                <a:ea typeface="Consolas" charset="0"/>
                <a:cs typeface="Consolas" charset="0"/>
              </a:rPr>
              <a:t>fflush</a:t>
            </a:r>
            <a:r>
              <a:rPr lang="en-US" sz="2200" b="1" dirty="0">
                <a:latin typeface="Consolas" charset="0"/>
                <a:ea typeface="Consolas" charset="0"/>
                <a:cs typeface="Consolas" charset="0"/>
              </a:rPr>
              <a:t>(f)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72200" y="4005271"/>
            <a:ext cx="28659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and the buffer is empty again.</a:t>
            </a:r>
          </a:p>
        </p:txBody>
      </p:sp>
    </p:spTree>
    <p:extLst>
      <p:ext uri="{BB962C8B-B14F-4D97-AF65-F5344CB8AC3E}">
        <p14:creationId xmlns:p14="http://schemas.microsoft.com/office/powerpoint/2010/main" val="12737712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2" ac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2" ac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2" ac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9" grpId="0"/>
      <p:bldP spid="12" grpId="0" uiExpand="1" build="p" bldLvl="5"/>
      <p:bldP spid="13" grpId="0" uiExpand="1" build="p" bldLvl="5"/>
      <p:bldP spid="13" grpId="1" build="allAtOnce"/>
      <p:bldP spid="14" grpId="0"/>
      <p:bldP spid="15" grpId="0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example with </a:t>
            </a:r>
            <a:r>
              <a:rPr lang="en-US" dirty="0" err="1"/>
              <a:t>fgets</a:t>
            </a:r>
            <a:r>
              <a:rPr lang="en-US" dirty="0"/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1600199"/>
          </a:xfrm>
        </p:spPr>
        <p:txBody>
          <a:bodyPr/>
          <a:lstStyle/>
          <a:p>
            <a:r>
              <a:rPr lang="en-US" dirty="0"/>
              <a:t>if the user types in </a:t>
            </a:r>
            <a:r>
              <a:rPr lang="en-US" b="1" dirty="0"/>
              <a:t>more text </a:t>
            </a:r>
            <a:r>
              <a:rPr lang="en-US" dirty="0"/>
              <a:t>than there's room for in your array</a:t>
            </a:r>
            <a:r>
              <a:rPr lang="mr-IN" dirty="0"/>
              <a:t>…</a:t>
            </a:r>
            <a:endParaRPr lang="en-US" dirty="0"/>
          </a:p>
          <a:p>
            <a:r>
              <a:rPr lang="en-US" dirty="0"/>
              <a:t>the rest of the line is still </a:t>
            </a:r>
            <a:r>
              <a:rPr lang="en-US" b="1" dirty="0"/>
              <a:t>in the input buffer, </a:t>
            </a:r>
            <a:r>
              <a:rPr lang="en-US" dirty="0"/>
              <a:t>and the next call to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fgets</a:t>
            </a:r>
            <a:r>
              <a:rPr lang="en-US" dirty="0"/>
              <a:t> will get that buffered data</a:t>
            </a:r>
          </a:p>
          <a:p>
            <a:pPr lvl="1"/>
            <a:r>
              <a:rPr lang="en-US" dirty="0"/>
              <a:t>it will </a:t>
            </a:r>
            <a:r>
              <a:rPr lang="en-US" b="1" dirty="0"/>
              <a:t>not</a:t>
            </a:r>
            <a:r>
              <a:rPr lang="en-US" dirty="0"/>
              <a:t> wait for you to type more!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dirty="0"/>
              <a:t>CS449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12648" y="2722102"/>
          <a:ext cx="2438400" cy="70813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8130">
                <a:tc>
                  <a:txBody>
                    <a:bodyPr/>
                    <a:lstStyle/>
                    <a:p>
                      <a:pPr algn="ctr"/>
                      <a:endParaRPr lang="en-US" sz="3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34488" y="2227385"/>
            <a:ext cx="19886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your input array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141310"/>
              </p:ext>
            </p:extLst>
          </p:nvPr>
        </p:nvGraphicFramePr>
        <p:xfrm>
          <a:off x="3841444" y="2722102"/>
          <a:ext cx="4932224" cy="70813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616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65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65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65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65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65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65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1652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0813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a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b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c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d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e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f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g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\n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983702" y="2227385"/>
            <a:ext cx="2647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/>
              <a:t>stdio's</a:t>
            </a:r>
            <a:r>
              <a:rPr lang="en-US" sz="2000" dirty="0"/>
              <a:t> buffer for </a:t>
            </a:r>
            <a:r>
              <a:rPr lang="en-US" sz="2000" dirty="0" err="1"/>
              <a:t>stdin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4101986"/>
            <a:ext cx="45223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latin typeface="Consolas" charset="0"/>
                <a:ea typeface="Consolas" charset="0"/>
                <a:cs typeface="Consolas" charset="0"/>
              </a:rPr>
              <a:t>fgets</a:t>
            </a:r>
            <a:r>
              <a:rPr lang="en-US" sz="2800" b="1" dirty="0">
                <a:latin typeface="Consolas" charset="0"/>
                <a:ea typeface="Consolas" charset="0"/>
                <a:cs typeface="Consolas" charset="0"/>
              </a:rPr>
              <a:t>(input, 4, </a:t>
            </a:r>
            <a:r>
              <a:rPr lang="en-US" sz="2800" b="1" dirty="0" err="1">
                <a:latin typeface="Consolas" charset="0"/>
                <a:ea typeface="Consolas" charset="0"/>
                <a:cs typeface="Consolas" charset="0"/>
              </a:rPr>
              <a:t>stdin</a:t>
            </a:r>
            <a:r>
              <a:rPr lang="en-US" sz="2800" b="1" dirty="0">
                <a:latin typeface="Consolas" charset="0"/>
                <a:ea typeface="Consolas" charset="0"/>
                <a:cs typeface="Consolas" charset="0"/>
              </a:rPr>
              <a:t>)</a:t>
            </a:r>
          </a:p>
        </p:txBody>
      </p:sp>
      <p:sp>
        <p:nvSpPr>
          <p:cNvPr id="11" name="Left Brace 10"/>
          <p:cNvSpPr/>
          <p:nvPr/>
        </p:nvSpPr>
        <p:spPr>
          <a:xfrm rot="16200000">
            <a:off x="4587722" y="2689320"/>
            <a:ext cx="381000" cy="1873556"/>
          </a:xfrm>
          <a:prstGeom prst="leftBrace">
            <a:avLst>
              <a:gd name="adj1" fmla="val 53933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12648" y="2722102"/>
          <a:ext cx="2438400" cy="70813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813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\0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Arc 12"/>
          <p:cNvSpPr/>
          <p:nvPr/>
        </p:nvSpPr>
        <p:spPr>
          <a:xfrm>
            <a:off x="1828798" y="2748347"/>
            <a:ext cx="3352800" cy="1292936"/>
          </a:xfrm>
          <a:prstGeom prst="arc">
            <a:avLst>
              <a:gd name="adj1" fmla="val 1160089"/>
              <a:gd name="adj2" fmla="val 10692270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Brace 13"/>
          <p:cNvSpPr/>
          <p:nvPr/>
        </p:nvSpPr>
        <p:spPr>
          <a:xfrm rot="16200000">
            <a:off x="7063071" y="2106001"/>
            <a:ext cx="381000" cy="3040193"/>
          </a:xfrm>
          <a:prstGeom prst="leftBrace">
            <a:avLst>
              <a:gd name="adj1" fmla="val 53933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871625" y="3841228"/>
            <a:ext cx="27638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still in the buffer!</a:t>
            </a:r>
          </a:p>
          <a:p>
            <a:pPr algn="ctr"/>
            <a:r>
              <a:rPr lang="en-US" sz="2000" dirty="0"/>
              <a:t>next </a:t>
            </a:r>
            <a:r>
              <a:rPr lang="en-US" sz="2000" b="1" dirty="0" err="1"/>
              <a:t>fgets</a:t>
            </a:r>
            <a:r>
              <a:rPr lang="en-US" sz="2000" dirty="0"/>
              <a:t> will get this.</a:t>
            </a:r>
          </a:p>
        </p:txBody>
      </p:sp>
    </p:spTree>
    <p:extLst>
      <p:ext uri="{BB962C8B-B14F-4D97-AF65-F5344CB8AC3E}">
        <p14:creationId xmlns:p14="http://schemas.microsoft.com/office/powerpoint/2010/main" val="20774001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 animBg="1"/>
      <p:bldP spid="13" grpId="0" animBg="1"/>
      <p:bldP spid="14" grpId="0" animBg="1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POSIX API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50649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POSIX API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495301"/>
            <a:ext cx="5181600" cy="4724399"/>
          </a:xfrm>
        </p:spPr>
        <p:txBody>
          <a:bodyPr>
            <a:normAutofit/>
          </a:bodyPr>
          <a:lstStyle/>
          <a:p>
            <a:r>
              <a:rPr lang="en-US" b="1" dirty="0"/>
              <a:t>POSIX</a:t>
            </a:r>
            <a:r>
              <a:rPr lang="en-US" dirty="0"/>
              <a:t> stands for </a:t>
            </a:r>
            <a:r>
              <a:rPr lang="en-US" b="1" dirty="0"/>
              <a:t>P</a:t>
            </a:r>
            <a:r>
              <a:rPr lang="en-US" dirty="0"/>
              <a:t>ortable</a:t>
            </a:r>
            <a:br>
              <a:rPr lang="en-US" dirty="0"/>
            </a:br>
            <a:r>
              <a:rPr lang="en-US" b="1" dirty="0"/>
              <a:t>O</a:t>
            </a:r>
            <a:r>
              <a:rPr lang="en-US" dirty="0"/>
              <a:t>perating </a:t>
            </a:r>
            <a:r>
              <a:rPr lang="en-US" b="1" dirty="0"/>
              <a:t>S</a:t>
            </a:r>
            <a:r>
              <a:rPr lang="en-US" dirty="0"/>
              <a:t>ystem </a:t>
            </a:r>
            <a:r>
              <a:rPr lang="en-US" b="1" dirty="0"/>
              <a:t>I</a:t>
            </a:r>
            <a:r>
              <a:rPr lang="en-US" dirty="0"/>
              <a:t>nterface.</a:t>
            </a:r>
          </a:p>
          <a:p>
            <a:r>
              <a:rPr lang="en-US" dirty="0"/>
              <a:t>(the </a:t>
            </a:r>
            <a:r>
              <a:rPr lang="en-US" b="1" dirty="0"/>
              <a:t>X</a:t>
            </a:r>
            <a:r>
              <a:rPr lang="en-US" dirty="0"/>
              <a:t> just looks cool.)</a:t>
            </a:r>
          </a:p>
          <a:p>
            <a:r>
              <a:rPr lang="en-US" dirty="0"/>
              <a:t>POSIX was defined as a</a:t>
            </a:r>
            <a:br>
              <a:rPr lang="en-US" dirty="0"/>
            </a:br>
            <a:r>
              <a:rPr lang="en-US" b="1" dirty="0"/>
              <a:t>universal API</a:t>
            </a:r>
            <a:r>
              <a:rPr lang="en-US" dirty="0"/>
              <a:t> for all the</a:t>
            </a:r>
            <a:br>
              <a:rPr lang="en-US" dirty="0"/>
            </a:br>
            <a:r>
              <a:rPr lang="en-US" dirty="0"/>
              <a:t>flavors of UNIX,</a:t>
            </a:r>
            <a:br>
              <a:rPr lang="en-US" dirty="0"/>
            </a:br>
            <a:r>
              <a:rPr lang="en-US" dirty="0"/>
              <a:t>which Linux</a:t>
            </a:r>
            <a:br>
              <a:rPr lang="en-US" dirty="0"/>
            </a:br>
            <a:r>
              <a:rPr lang="en-US" dirty="0"/>
              <a:t>(mostly)</a:t>
            </a:r>
            <a:br>
              <a:rPr lang="en-US" dirty="0"/>
            </a:br>
            <a:r>
              <a:rPr lang="en-US" dirty="0"/>
              <a:t>implements</a:t>
            </a:r>
            <a:br>
              <a:rPr lang="en-US" dirty="0"/>
            </a:br>
            <a:r>
              <a:rPr lang="en-US" dirty="0"/>
              <a:t>as well.</a:t>
            </a:r>
          </a:p>
          <a:p>
            <a:r>
              <a:rPr lang="en-US" dirty="0"/>
              <a:t>this is why it</a:t>
            </a:r>
            <a:br>
              <a:rPr lang="en-US" dirty="0"/>
            </a:br>
            <a:r>
              <a:rPr lang="en-US" dirty="0"/>
              <a:t>was needed.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6"/>
          <a:stretch/>
        </p:blipFill>
        <p:spPr>
          <a:xfrm>
            <a:off x="2362200" y="495300"/>
            <a:ext cx="6762508" cy="480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1350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:B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916510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POSIX API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Linux and </a:t>
            </a:r>
            <a:r>
              <a:rPr lang="en-US" dirty="0" err="1"/>
              <a:t>macOS</a:t>
            </a:r>
            <a:r>
              <a:rPr lang="en-US" dirty="0"/>
              <a:t> (mostly) implement POSIX</a:t>
            </a:r>
          </a:p>
          <a:p>
            <a:pPr lvl="1"/>
            <a:r>
              <a:rPr lang="en-US" sz="1800" dirty="0"/>
              <a:t>but historically not Windows, cause Windows</a:t>
            </a:r>
          </a:p>
          <a:p>
            <a:pPr lvl="2"/>
            <a:r>
              <a:rPr lang="en-US" sz="1400" dirty="0"/>
              <a:t>but I guess that's changing-</a:t>
            </a:r>
            <a:r>
              <a:rPr lang="en-US" sz="1400" dirty="0" err="1"/>
              <a:t>ish</a:t>
            </a:r>
            <a:r>
              <a:rPr lang="en-US" sz="1400" dirty="0"/>
              <a:t>.</a:t>
            </a:r>
          </a:p>
          <a:p>
            <a:r>
              <a:rPr lang="en-US" dirty="0"/>
              <a:t>it's based on this idea: </a:t>
            </a:r>
            <a:r>
              <a:rPr lang="en-US" b="1" dirty="0"/>
              <a:t>what if everything were a file</a:t>
            </a:r>
          </a:p>
          <a:p>
            <a:pPr lvl="1"/>
            <a:r>
              <a:rPr lang="en-US" dirty="0"/>
              <a:t>Hard drives? </a:t>
            </a:r>
            <a:r>
              <a:rPr lang="en-US" b="1" dirty="0"/>
              <a:t>Files.</a:t>
            </a:r>
          </a:p>
          <a:p>
            <a:pPr lvl="1"/>
            <a:r>
              <a:rPr lang="en-US" dirty="0"/>
              <a:t>Displays? </a:t>
            </a:r>
            <a:r>
              <a:rPr lang="en-US" b="1" dirty="0"/>
              <a:t>Files.</a:t>
            </a:r>
          </a:p>
          <a:p>
            <a:pPr lvl="1"/>
            <a:r>
              <a:rPr lang="en-US" dirty="0"/>
              <a:t>Keyboards? </a:t>
            </a:r>
            <a:r>
              <a:rPr lang="en-US" b="1" dirty="0"/>
              <a:t>Files.</a:t>
            </a:r>
          </a:p>
          <a:p>
            <a:pPr lvl="1"/>
            <a:r>
              <a:rPr lang="en-US" dirty="0"/>
              <a:t>Processes? </a:t>
            </a:r>
            <a:r>
              <a:rPr lang="en-US" b="1" dirty="0"/>
              <a:t>Files.</a:t>
            </a:r>
          </a:p>
          <a:p>
            <a:pPr lvl="1"/>
            <a:r>
              <a:rPr lang="en-US" dirty="0"/>
              <a:t>Files?..............................</a:t>
            </a:r>
          </a:p>
          <a:p>
            <a:pPr lvl="2"/>
            <a:r>
              <a:rPr lang="en-US" i="1" dirty="0"/>
              <a:t> </a:t>
            </a:r>
            <a:r>
              <a:rPr lang="en-US" b="1" i="1" dirty="0"/>
              <a:t>Files.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781253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big unifying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5257800" cy="4609837"/>
          </a:xfrm>
        </p:spPr>
        <p:txBody>
          <a:bodyPr/>
          <a:lstStyle/>
          <a:p>
            <a:r>
              <a:rPr lang="en-US" dirty="0"/>
              <a:t>everything on the system is represented in this big tree</a:t>
            </a:r>
          </a:p>
          <a:p>
            <a:r>
              <a:rPr lang="en-US" dirty="0"/>
              <a:t>the root of this tree is is </a:t>
            </a:r>
            <a:r>
              <a:rPr lang="en-US" b="1" dirty="0"/>
              <a:t>/</a:t>
            </a:r>
            <a:r>
              <a:rPr lang="en-US" dirty="0"/>
              <a:t>, which is called… the </a:t>
            </a:r>
            <a:r>
              <a:rPr lang="en-US" b="1" dirty="0"/>
              <a:t>root</a:t>
            </a:r>
            <a:r>
              <a:rPr lang="en-US" dirty="0"/>
              <a:t> directory</a:t>
            </a:r>
          </a:p>
          <a:p>
            <a:r>
              <a:rPr lang="en-US" dirty="0"/>
              <a:t>the internal nodes are </a:t>
            </a:r>
            <a:r>
              <a:rPr lang="en-US" b="1" dirty="0"/>
              <a:t>directories</a:t>
            </a:r>
            <a:r>
              <a:rPr lang="en-US" dirty="0"/>
              <a:t>, and the leaves are </a:t>
            </a:r>
            <a:r>
              <a:rPr lang="en-US" b="1" dirty="0"/>
              <a:t>files</a:t>
            </a:r>
            <a:endParaRPr lang="en-US" dirty="0"/>
          </a:p>
          <a:p>
            <a:r>
              <a:rPr lang="en-US" dirty="0"/>
              <a:t>directory names </a:t>
            </a:r>
            <a:r>
              <a:rPr lang="en-US" b="1" dirty="0"/>
              <a:t>always </a:t>
            </a:r>
            <a:r>
              <a:rPr lang="en-US" dirty="0"/>
              <a:t>end in a </a:t>
            </a:r>
            <a:r>
              <a:rPr lang="en-US" b="1" dirty="0"/>
              <a:t>/</a:t>
            </a:r>
            <a:endParaRPr lang="en-US" dirty="0"/>
          </a:p>
          <a:p>
            <a:r>
              <a:rPr lang="en-US" dirty="0"/>
              <a:t>we can also have </a:t>
            </a:r>
            <a:r>
              <a:rPr lang="en-US" b="1" dirty="0"/>
              <a:t>symbolic links</a:t>
            </a:r>
            <a:endParaRPr lang="en-US" dirty="0"/>
          </a:p>
          <a:p>
            <a:pPr lvl="1"/>
            <a:r>
              <a:rPr lang="en-US" dirty="0"/>
              <a:t>they're basically pointers.</a:t>
            </a:r>
          </a:p>
          <a:p>
            <a:pPr lvl="1"/>
            <a:r>
              <a:rPr lang="en-US" dirty="0"/>
              <a:t>when we access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/bin/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sh</a:t>
            </a:r>
            <a:r>
              <a:rPr lang="en-US" dirty="0"/>
              <a:t> on </a:t>
            </a:r>
            <a:r>
              <a:rPr lang="en-US" dirty="0" err="1"/>
              <a:t>thoth</a:t>
            </a:r>
            <a:r>
              <a:rPr lang="en-US" dirty="0"/>
              <a:t> it’s really accessing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/bin/dash</a:t>
            </a:r>
            <a:r>
              <a:rPr lang="en-US" b="1" dirty="0"/>
              <a:t>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5486400" y="571500"/>
            <a:ext cx="3352800" cy="1091221"/>
            <a:chOff x="5486400" y="571500"/>
            <a:chExt cx="3352800" cy="1091221"/>
          </a:xfrm>
        </p:grpSpPr>
        <p:sp>
          <p:nvSpPr>
            <p:cNvPr id="7" name="Rectangle: Rounded Corners 6"/>
            <p:cNvSpPr/>
            <p:nvPr/>
          </p:nvSpPr>
          <p:spPr>
            <a:xfrm>
              <a:off x="6520888" y="702373"/>
              <a:ext cx="1320478" cy="960348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48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/</a:t>
              </a:r>
              <a:endParaRPr lang="en-US" sz="1800" b="1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 flipH="1" flipV="1">
              <a:off x="5715000" y="571500"/>
              <a:ext cx="609600" cy="228600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cxnSpLocks/>
            </p:cNvCxnSpPr>
            <p:nvPr/>
          </p:nvCxnSpPr>
          <p:spPr>
            <a:xfrm flipH="1" flipV="1">
              <a:off x="5486400" y="1104900"/>
              <a:ext cx="838200" cy="67037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cxnSpLocks/>
            </p:cNvCxnSpPr>
            <p:nvPr/>
          </p:nvCxnSpPr>
          <p:spPr>
            <a:xfrm flipH="1">
              <a:off x="5715000" y="1485835"/>
              <a:ext cx="609600" cy="152465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cxnSpLocks/>
            </p:cNvCxnSpPr>
            <p:nvPr/>
          </p:nvCxnSpPr>
          <p:spPr>
            <a:xfrm flipV="1">
              <a:off x="8001000" y="571500"/>
              <a:ext cx="609600" cy="228600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cxnSpLocks/>
            </p:cNvCxnSpPr>
            <p:nvPr/>
          </p:nvCxnSpPr>
          <p:spPr>
            <a:xfrm flipV="1">
              <a:off x="8001000" y="1104900"/>
              <a:ext cx="838200" cy="67037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cxnSpLocks/>
            </p:cNvCxnSpPr>
            <p:nvPr/>
          </p:nvCxnSpPr>
          <p:spPr>
            <a:xfrm>
              <a:off x="8001000" y="1485835"/>
              <a:ext cx="609600" cy="152465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5744902" y="1662721"/>
            <a:ext cx="1113098" cy="1347179"/>
            <a:chOff x="5744902" y="1662721"/>
            <a:chExt cx="1113098" cy="1347179"/>
          </a:xfrm>
        </p:grpSpPr>
        <p:sp>
          <p:nvSpPr>
            <p:cNvPr id="8" name="Rectangle: Rounded Corners 7"/>
            <p:cNvSpPr/>
            <p:nvPr/>
          </p:nvSpPr>
          <p:spPr>
            <a:xfrm>
              <a:off x="5744902" y="2400300"/>
              <a:ext cx="8382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dev/</a:t>
              </a:r>
            </a:p>
          </p:txBody>
        </p:sp>
        <p:cxnSp>
          <p:nvCxnSpPr>
            <p:cNvPr id="22" name="Straight Arrow Connector 21"/>
            <p:cNvCxnSpPr>
              <a:stCxn id="8" idx="0"/>
            </p:cNvCxnSpPr>
            <p:nvPr/>
          </p:nvCxnSpPr>
          <p:spPr>
            <a:xfrm flipV="1">
              <a:off x="6164002" y="1662721"/>
              <a:ext cx="693998" cy="73757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6758651" y="1662721"/>
            <a:ext cx="838200" cy="1347179"/>
            <a:chOff x="6758651" y="1662721"/>
            <a:chExt cx="838200" cy="1347179"/>
          </a:xfrm>
        </p:grpSpPr>
        <p:sp>
          <p:nvSpPr>
            <p:cNvPr id="9" name="Rectangle: Rounded Corners 8"/>
            <p:cNvSpPr/>
            <p:nvPr/>
          </p:nvSpPr>
          <p:spPr>
            <a:xfrm>
              <a:off x="6758651" y="2400300"/>
              <a:ext cx="8382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bin/</a:t>
              </a:r>
            </a:p>
          </p:txBody>
        </p:sp>
        <p:cxnSp>
          <p:nvCxnSpPr>
            <p:cNvPr id="23" name="Straight Arrow Connector 22"/>
            <p:cNvCxnSpPr>
              <a:cxnSpLocks/>
              <a:stCxn id="9" idx="0"/>
              <a:endCxn id="7" idx="2"/>
            </p:cNvCxnSpPr>
            <p:nvPr/>
          </p:nvCxnSpPr>
          <p:spPr>
            <a:xfrm flipV="1">
              <a:off x="7177751" y="1662721"/>
              <a:ext cx="3376" cy="73757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7500878" y="1662721"/>
            <a:ext cx="1109722" cy="1347179"/>
            <a:chOff x="7500878" y="1662721"/>
            <a:chExt cx="1109722" cy="1347179"/>
          </a:xfrm>
        </p:grpSpPr>
        <p:sp>
          <p:nvSpPr>
            <p:cNvPr id="10" name="Rectangle: Rounded Corners 9"/>
            <p:cNvSpPr/>
            <p:nvPr/>
          </p:nvSpPr>
          <p:spPr>
            <a:xfrm>
              <a:off x="7772400" y="2400300"/>
              <a:ext cx="8382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1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usr</a:t>
              </a:r>
              <a:r>
                <a:rPr lang="en-US" sz="18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/</a:t>
              </a:r>
            </a:p>
          </p:txBody>
        </p:sp>
        <p:cxnSp>
          <p:nvCxnSpPr>
            <p:cNvPr id="26" name="Straight Arrow Connector 25"/>
            <p:cNvCxnSpPr>
              <a:cxnSpLocks/>
              <a:stCxn id="10" idx="0"/>
            </p:cNvCxnSpPr>
            <p:nvPr/>
          </p:nvCxnSpPr>
          <p:spPr>
            <a:xfrm flipH="1" flipV="1">
              <a:off x="7500878" y="1662721"/>
              <a:ext cx="690622" cy="73757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6" name="Group 45"/>
          <p:cNvGrpSpPr/>
          <p:nvPr/>
        </p:nvGrpSpPr>
        <p:grpSpPr>
          <a:xfrm>
            <a:off x="6469524" y="3009900"/>
            <a:ext cx="838200" cy="1244681"/>
            <a:chOff x="6265761" y="3009900"/>
            <a:chExt cx="838200" cy="1244681"/>
          </a:xfrm>
        </p:grpSpPr>
        <p:sp>
          <p:nvSpPr>
            <p:cNvPr id="33" name="Rectangle: Rounded Corners 32"/>
            <p:cNvSpPr/>
            <p:nvPr/>
          </p:nvSpPr>
          <p:spPr>
            <a:xfrm>
              <a:off x="6265761" y="3644981"/>
              <a:ext cx="838200" cy="609600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dash</a:t>
              </a:r>
            </a:p>
          </p:txBody>
        </p:sp>
        <p:cxnSp>
          <p:nvCxnSpPr>
            <p:cNvPr id="38" name="Straight Arrow Connector 37"/>
            <p:cNvCxnSpPr>
              <a:cxnSpLocks/>
              <a:stCxn id="33" idx="0"/>
            </p:cNvCxnSpPr>
            <p:nvPr/>
          </p:nvCxnSpPr>
          <p:spPr>
            <a:xfrm flipV="1">
              <a:off x="6684861" y="3009900"/>
              <a:ext cx="243551" cy="63508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7467600" y="3009900"/>
            <a:ext cx="838200" cy="1244681"/>
            <a:chOff x="7263837" y="3009900"/>
            <a:chExt cx="838200" cy="1244681"/>
          </a:xfrm>
        </p:grpSpPr>
        <p:sp>
          <p:nvSpPr>
            <p:cNvPr id="34" name="Rectangle: Rounded Corners 33"/>
            <p:cNvSpPr/>
            <p:nvPr/>
          </p:nvSpPr>
          <p:spPr>
            <a:xfrm>
              <a:off x="7263837" y="3644981"/>
              <a:ext cx="838200" cy="609600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tar</a:t>
              </a:r>
            </a:p>
          </p:txBody>
        </p:sp>
        <p:cxnSp>
          <p:nvCxnSpPr>
            <p:cNvPr id="41" name="Straight Arrow Connector 40"/>
            <p:cNvCxnSpPr>
              <a:cxnSpLocks/>
              <a:stCxn id="34" idx="0"/>
            </p:cNvCxnSpPr>
            <p:nvPr/>
          </p:nvCxnSpPr>
          <p:spPr>
            <a:xfrm flipH="1" flipV="1">
              <a:off x="7347512" y="3009900"/>
              <a:ext cx="335425" cy="63508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5410200" y="2971800"/>
            <a:ext cx="1367862" cy="1282781"/>
            <a:chOff x="6380061" y="2971800"/>
            <a:chExt cx="1367862" cy="1282781"/>
          </a:xfrm>
        </p:grpSpPr>
        <p:sp>
          <p:nvSpPr>
            <p:cNvPr id="50" name="Rectangle: Rounded Corners 49"/>
            <p:cNvSpPr/>
            <p:nvPr/>
          </p:nvSpPr>
          <p:spPr>
            <a:xfrm>
              <a:off x="6380061" y="3644981"/>
              <a:ext cx="838200" cy="609600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1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sh</a:t>
              </a:r>
              <a:endParaRPr lang="en-US" sz="1800" b="1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51" name="Straight Arrow Connector 50"/>
            <p:cNvCxnSpPr>
              <a:cxnSpLocks/>
              <a:stCxn id="50" idx="0"/>
            </p:cNvCxnSpPr>
            <p:nvPr/>
          </p:nvCxnSpPr>
          <p:spPr>
            <a:xfrm flipV="1">
              <a:off x="6799161" y="2971800"/>
              <a:ext cx="948762" cy="67318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58" name="Connector: Curved 57"/>
          <p:cNvCxnSpPr>
            <a:stCxn id="50" idx="2"/>
            <a:endCxn id="33" idx="2"/>
          </p:cNvCxnSpPr>
          <p:nvPr/>
        </p:nvCxnSpPr>
        <p:spPr>
          <a:xfrm rot="16200000" flipH="1">
            <a:off x="6358962" y="3724919"/>
            <a:ext cx="12700" cy="1059324"/>
          </a:xfrm>
          <a:prstGeom prst="curvedConnector3">
            <a:avLst>
              <a:gd name="adj1" fmla="val 410000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13287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2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the “file”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four main system calls, and they look familiar-</a:t>
            </a:r>
            <a:r>
              <a:rPr lang="en-US" dirty="0" err="1"/>
              <a:t>ish</a:t>
            </a:r>
            <a:r>
              <a:rPr lang="mr-IN" dirty="0"/>
              <a:t>…</a:t>
            </a:r>
            <a:endParaRPr lang="en-US" dirty="0"/>
          </a:p>
          <a:p>
            <a:pPr marL="258605" lvl="1" indent="0">
              <a:buNone/>
            </a:pP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b="1" dirty="0">
                <a:latin typeface="Consolas" panose="020B0609020204030204" pitchFamily="49" charset="0"/>
              </a:rPr>
              <a:t> open(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const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char</a:t>
            </a:r>
            <a:r>
              <a:rPr lang="en-US" b="1" dirty="0">
                <a:latin typeface="Consolas" panose="020B0609020204030204" pitchFamily="49" charset="0"/>
              </a:rPr>
              <a:t>* filename,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b="1" dirty="0">
                <a:latin typeface="Consolas" panose="020B0609020204030204" pitchFamily="49" charset="0"/>
              </a:rPr>
              <a:t> flags);</a:t>
            </a:r>
          </a:p>
          <a:p>
            <a:pPr marL="258605" lvl="1" indent="0">
              <a:buNone/>
            </a:pP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b="1" dirty="0">
                <a:latin typeface="Consolas" panose="020B0609020204030204" pitchFamily="49" charset="0"/>
              </a:rPr>
              <a:t> read(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b="1" dirty="0">
                <a:latin typeface="Consolas" panose="020B0609020204030204" pitchFamily="49" charset="0"/>
              </a:rPr>
              <a:t> </a:t>
            </a:r>
            <a:r>
              <a:rPr lang="en-US" b="1" dirty="0" err="1">
                <a:latin typeface="Consolas" panose="020B0609020204030204" pitchFamily="49" charset="0"/>
              </a:rPr>
              <a:t>fd</a:t>
            </a:r>
            <a:r>
              <a:rPr lang="en-US" b="1" dirty="0">
                <a:latin typeface="Consolas" panose="020B0609020204030204" pitchFamily="49" charset="0"/>
              </a:rPr>
              <a:t>,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void</a:t>
            </a:r>
            <a:r>
              <a:rPr lang="en-US" b="1" dirty="0">
                <a:latin typeface="Consolas" panose="020B0609020204030204" pitchFamily="49" charset="0"/>
              </a:rPr>
              <a:t>* buffer, </a:t>
            </a:r>
            <a:r>
              <a:rPr lang="en-US" b="1" dirty="0" err="1">
                <a:latin typeface="Consolas" panose="020B0609020204030204" pitchFamily="49" charset="0"/>
              </a:rPr>
              <a:t>size_t</a:t>
            </a:r>
            <a:r>
              <a:rPr lang="en-US" b="1" dirty="0">
                <a:latin typeface="Consolas" panose="020B0609020204030204" pitchFamily="49" charset="0"/>
              </a:rPr>
              <a:t> size);</a:t>
            </a:r>
          </a:p>
          <a:p>
            <a:pPr marL="258605" lvl="1" indent="0">
              <a:buNone/>
            </a:pP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b="1" dirty="0">
                <a:latin typeface="Consolas" panose="020B0609020204030204" pitchFamily="49" charset="0"/>
              </a:rPr>
              <a:t> write(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b="1" dirty="0">
                <a:latin typeface="Consolas" panose="020B0609020204030204" pitchFamily="49" charset="0"/>
              </a:rPr>
              <a:t> </a:t>
            </a:r>
            <a:r>
              <a:rPr lang="en-US" b="1" dirty="0" err="1">
                <a:latin typeface="Consolas" panose="020B0609020204030204" pitchFamily="49" charset="0"/>
              </a:rPr>
              <a:t>fd</a:t>
            </a:r>
            <a:r>
              <a:rPr lang="en-US" b="1" dirty="0">
                <a:latin typeface="Consolas" panose="020B0609020204030204" pitchFamily="49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const</a:t>
            </a:r>
            <a:r>
              <a:rPr lang="en-US" b="1" dirty="0"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void</a:t>
            </a:r>
            <a:r>
              <a:rPr lang="en-US" b="1" dirty="0">
                <a:latin typeface="Consolas" panose="020B0609020204030204" pitchFamily="49" charset="0"/>
              </a:rPr>
              <a:t>* buffer, </a:t>
            </a:r>
            <a:r>
              <a:rPr lang="en-US" b="1" dirty="0" err="1">
                <a:latin typeface="Consolas" panose="020B0609020204030204" pitchFamily="49" charset="0"/>
              </a:rPr>
              <a:t>size_t</a:t>
            </a:r>
            <a:r>
              <a:rPr lang="en-US" b="1" dirty="0">
                <a:latin typeface="Consolas" panose="020B0609020204030204" pitchFamily="49" charset="0"/>
              </a:rPr>
              <a:t> size);</a:t>
            </a:r>
          </a:p>
          <a:p>
            <a:pPr marL="258605" lvl="1" indent="0">
              <a:buNone/>
            </a:pP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b="1" dirty="0">
                <a:latin typeface="Consolas" panose="020B0609020204030204" pitchFamily="49" charset="0"/>
              </a:rPr>
              <a:t> close(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b="1" dirty="0">
                <a:latin typeface="Consolas" panose="020B0609020204030204" pitchFamily="49" charset="0"/>
              </a:rPr>
              <a:t> </a:t>
            </a:r>
            <a:r>
              <a:rPr lang="en-US" b="1" dirty="0" err="1">
                <a:latin typeface="Consolas" panose="020B0609020204030204" pitchFamily="49" charset="0"/>
              </a:rPr>
              <a:t>fd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r>
              <a:rPr lang="en-US" dirty="0"/>
              <a:t>these are the </a:t>
            </a:r>
            <a:r>
              <a:rPr lang="en-US" b="1" dirty="0"/>
              <a:t>real deal </a:t>
            </a:r>
            <a:r>
              <a:rPr lang="mr-IN" b="1" dirty="0"/>
              <a:t>–</a:t>
            </a:r>
            <a:r>
              <a:rPr lang="en-US" b="1" dirty="0"/>
              <a:t> </a:t>
            </a:r>
            <a:r>
              <a:rPr lang="en-US" dirty="0"/>
              <a:t>when you call these functions, </a:t>
            </a:r>
            <a:r>
              <a:rPr lang="en-US" i="1" dirty="0"/>
              <a:t>you are talking directly to the OS!</a:t>
            </a:r>
            <a:endParaRPr lang="en-US" dirty="0"/>
          </a:p>
          <a:p>
            <a:r>
              <a:rPr lang="en-US" dirty="0"/>
              <a:t>there is no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FILE*</a:t>
            </a:r>
            <a:r>
              <a:rPr lang="en-US" b="1" dirty="0"/>
              <a:t> </a:t>
            </a:r>
            <a:r>
              <a:rPr lang="en-US" dirty="0"/>
              <a:t>here. that is a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stdio.h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dirty="0"/>
              <a:t> abstraction.</a:t>
            </a:r>
          </a:p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open()</a:t>
            </a:r>
            <a:r>
              <a:rPr lang="en-US" b="1" dirty="0"/>
              <a:t> </a:t>
            </a:r>
            <a:r>
              <a:rPr lang="en-US" dirty="0"/>
              <a:t>returns a </a:t>
            </a:r>
            <a:r>
              <a:rPr lang="en-US" i="1" dirty="0"/>
              <a:t>file descriptor</a:t>
            </a:r>
            <a:r>
              <a:rPr lang="en-US" dirty="0"/>
              <a:t> instead.</a:t>
            </a:r>
          </a:p>
          <a:p>
            <a:pPr lvl="1"/>
            <a:r>
              <a:rPr lang="en-US" dirty="0"/>
              <a:t>this is just an integer which uniquely identifies the open file.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159535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001000" cy="495300"/>
          </a:xfrm>
        </p:spPr>
        <p:txBody>
          <a:bodyPr/>
          <a:lstStyle/>
          <a:p>
            <a:r>
              <a:rPr lang="en-US" dirty="0"/>
              <a:t>The standard input/output/error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2209799"/>
          </a:xfrm>
        </p:spPr>
        <p:txBody>
          <a:bodyPr>
            <a:normAutofit/>
          </a:bodyPr>
          <a:lstStyle/>
          <a:p>
            <a:r>
              <a:rPr lang="en-US" dirty="0"/>
              <a:t>every process on a POSIX system is given</a:t>
            </a:r>
            <a:br>
              <a:rPr lang="en-US" dirty="0"/>
            </a:br>
            <a:r>
              <a:rPr lang="en-US" dirty="0"/>
              <a:t>these three files when it starts.</a:t>
            </a:r>
          </a:p>
          <a:p>
            <a:r>
              <a:rPr lang="en-US" dirty="0"/>
              <a:t>Java names these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System.in</a:t>
            </a:r>
            <a:r>
              <a:rPr lang="en-US" dirty="0"/>
              <a:t>,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System.out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and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System.err</a:t>
            </a:r>
            <a:r>
              <a:rPr lang="en-US" dirty="0"/>
              <a:t>.</a:t>
            </a:r>
          </a:p>
          <a:p>
            <a:r>
              <a:rPr lang="en-US" dirty="0"/>
              <a:t>notice that their file descriptors are 0, 1, 2.</a:t>
            </a:r>
          </a:p>
          <a:p>
            <a:pPr lvl="1"/>
            <a:r>
              <a:rPr lang="en-US" dirty="0"/>
              <a:t>starting at 0 and going in order</a:t>
            </a:r>
            <a:r>
              <a:rPr lang="mr-IN" dirty="0"/>
              <a:t>…</a:t>
            </a:r>
            <a:r>
              <a:rPr lang="en-US" dirty="0"/>
              <a:t> hmm… array??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05308"/>
              </p:ext>
            </p:extLst>
          </p:nvPr>
        </p:nvGraphicFramePr>
        <p:xfrm>
          <a:off x="6248400" y="571500"/>
          <a:ext cx="2780030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0780">
                  <a:extLst>
                    <a:ext uri="{9D8B030D-6E8A-4147-A177-3AD203B41FA5}">
                      <a16:colId xmlns:a16="http://schemas.microsoft.com/office/drawing/2014/main" val="1627414517"/>
                    </a:ext>
                  </a:extLst>
                </a:gridCol>
                <a:gridCol w="1619250">
                  <a:extLst>
                    <a:ext uri="{9D8B030D-6E8A-4147-A177-3AD203B41FA5}">
                      <a16:colId xmlns:a16="http://schemas.microsoft.com/office/drawing/2014/main" val="224327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Descriptor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6414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Consolas" charset="0"/>
                          <a:ea typeface="Consolas" charset="0"/>
                          <a:cs typeface="Consolas" charset="0"/>
                        </a:rPr>
                        <a:t>stdin</a:t>
                      </a:r>
                      <a:endParaRPr lang="en-US" sz="2000" b="1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7774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Consolas" charset="0"/>
                          <a:ea typeface="Consolas" charset="0"/>
                          <a:cs typeface="Consolas" charset="0"/>
                        </a:rPr>
                        <a:t>stdout</a:t>
                      </a:r>
                      <a:endParaRPr lang="en-US" sz="2000" b="1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147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Consolas" charset="0"/>
                          <a:ea typeface="Consolas" charset="0"/>
                          <a:cs typeface="Consolas" charset="0"/>
                        </a:rPr>
                        <a:t>stderr</a:t>
                      </a:r>
                      <a:endParaRPr lang="en-US" sz="2000" b="1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0922633"/>
                  </a:ext>
                </a:extLst>
              </a:tr>
            </a:tbl>
          </a:graphicData>
        </a:graphic>
      </p:graphicFrame>
      <p:pic>
        <p:nvPicPr>
          <p:cNvPr id="9" name="Picture 2" descr="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884" y="2817738"/>
            <a:ext cx="1539811" cy="1539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elated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11" y="3221799"/>
            <a:ext cx="1371600" cy="1239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3475005" y="2894705"/>
            <a:ext cx="1447800" cy="1660362"/>
            <a:chOff x="4864768" y="2495751"/>
            <a:chExt cx="1752600" cy="1660362"/>
          </a:xfrm>
        </p:grpSpPr>
        <p:sp>
          <p:nvSpPr>
            <p:cNvPr id="16" name="Rectangle 15"/>
            <p:cNvSpPr/>
            <p:nvPr/>
          </p:nvSpPr>
          <p:spPr>
            <a:xfrm>
              <a:off x="4864768" y="3394113"/>
              <a:ext cx="1752600" cy="7620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Code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864768" y="2495751"/>
              <a:ext cx="1752600" cy="898361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Memory</a:t>
              </a:r>
            </a:p>
          </p:txBody>
        </p:sp>
      </p:grpSp>
      <p:sp>
        <p:nvSpPr>
          <p:cNvPr id="4" name="Right Arrow 3"/>
          <p:cNvSpPr/>
          <p:nvPr/>
        </p:nvSpPr>
        <p:spPr>
          <a:xfrm>
            <a:off x="2354295" y="3277960"/>
            <a:ext cx="1036604" cy="896107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err="1"/>
              <a:t>stdin</a:t>
            </a:r>
            <a:endParaRPr lang="en-US" sz="1800" b="1" dirty="0"/>
          </a:p>
        </p:txBody>
      </p:sp>
      <p:sp>
        <p:nvSpPr>
          <p:cNvPr id="19" name="Right Arrow 18"/>
          <p:cNvSpPr/>
          <p:nvPr/>
        </p:nvSpPr>
        <p:spPr>
          <a:xfrm>
            <a:off x="5006911" y="3155502"/>
            <a:ext cx="1422400" cy="63680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err="1"/>
              <a:t>stdout</a:t>
            </a:r>
            <a:endParaRPr lang="en-US" sz="1800" b="1" dirty="0"/>
          </a:p>
        </p:txBody>
      </p:sp>
      <p:sp>
        <p:nvSpPr>
          <p:cNvPr id="20" name="Right Arrow 19"/>
          <p:cNvSpPr/>
          <p:nvPr/>
        </p:nvSpPr>
        <p:spPr>
          <a:xfrm>
            <a:off x="5006911" y="3630083"/>
            <a:ext cx="1422400" cy="63680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err="1"/>
              <a:t>stderr</a:t>
            </a:r>
            <a:endParaRPr lang="en-US" sz="18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04800" y="4729199"/>
            <a:ext cx="8534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this is the default arrangement, but it can be changed easily with...</a:t>
            </a:r>
          </a:p>
        </p:txBody>
      </p:sp>
    </p:spTree>
    <p:extLst>
      <p:ext uri="{BB962C8B-B14F-4D97-AF65-F5344CB8AC3E}">
        <p14:creationId xmlns:p14="http://schemas.microsoft.com/office/powerpoint/2010/main" val="16791410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  <p:bldP spid="4" grpId="0" animBg="1"/>
      <p:bldP spid="19" grpId="0" animBg="1"/>
      <p:bldP spid="20" grpId="0" animBg="1"/>
      <p:bldP spid="2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04476-14D8-C54B-9B8F-552BCBDE2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Redirection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5A7BB-7EA4-FC4F-A7C0-935C46B2F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838199"/>
          </a:xfrm>
        </p:spPr>
        <p:txBody>
          <a:bodyPr/>
          <a:lstStyle/>
          <a:p>
            <a:r>
              <a:rPr lang="en-US" b="1" dirty="0"/>
              <a:t>redirection</a:t>
            </a:r>
            <a:r>
              <a:rPr lang="en-US" dirty="0"/>
              <a:t> lets you connect the standard files to things </a:t>
            </a:r>
            <a:r>
              <a:rPr lang="en-US" b="1" dirty="0"/>
              <a:t>other than the keyboard and console.</a:t>
            </a:r>
            <a:r>
              <a:rPr lang="en-US" dirty="0"/>
              <a:t> (these examples are for bash)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5EC1E-4A02-3843-BF65-28BB8CB8F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B522FE-D770-9549-80AB-EAE3D8865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FF4C96-3D23-FD45-87D2-39FB52EB668A}"/>
              </a:ext>
            </a:extLst>
          </p:cNvPr>
          <p:cNvSpPr txBox="1"/>
          <p:nvPr/>
        </p:nvSpPr>
        <p:spPr>
          <a:xfrm>
            <a:off x="457200" y="1333500"/>
            <a:ext cx="297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$ ls &gt; </a:t>
            </a:r>
            <a:r>
              <a:rPr lang="en-US" sz="22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output.txt</a:t>
            </a:r>
            <a:endParaRPr lang="en-US" sz="220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5F48A6-A0DE-B64F-9346-88B791FB386B}"/>
              </a:ext>
            </a:extLst>
          </p:cNvPr>
          <p:cNvSpPr txBox="1"/>
          <p:nvPr/>
        </p:nvSpPr>
        <p:spPr>
          <a:xfrm>
            <a:off x="152400" y="1744973"/>
            <a:ext cx="353969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now anything the program prints ends up in the file </a:t>
            </a:r>
            <a:r>
              <a:rPr lang="en-US" sz="22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output.txt</a:t>
            </a:r>
            <a:r>
              <a:rPr lang="en-US" sz="2200" dirty="0"/>
              <a:t> instead.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261EF21-5539-E945-A8EB-B940907538C7}"/>
              </a:ext>
            </a:extLst>
          </p:cNvPr>
          <p:cNvGrpSpPr/>
          <p:nvPr/>
        </p:nvGrpSpPr>
        <p:grpSpPr>
          <a:xfrm>
            <a:off x="334708" y="2933700"/>
            <a:ext cx="3260380" cy="2623738"/>
            <a:chOff x="334708" y="2933700"/>
            <a:chExt cx="3260380" cy="2623738"/>
          </a:xfrm>
        </p:grpSpPr>
        <p:pic>
          <p:nvPicPr>
            <p:cNvPr id="8" name="Picture 6" descr="elated image">
              <a:extLst>
                <a:ext uri="{FF2B5EF4-FFF2-40B4-BE49-F238E27FC236}">
                  <a16:creationId xmlns:a16="http://schemas.microsoft.com/office/drawing/2014/main" id="{340F548A-D19F-834C-A70F-529AD3EE7A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38400" y="2933700"/>
              <a:ext cx="1156688" cy="10456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00D53AB9-C013-DA44-82A6-672C5BC1A36A}"/>
                </a:ext>
              </a:extLst>
            </p:cNvPr>
            <p:cNvGrpSpPr/>
            <p:nvPr/>
          </p:nvGrpSpPr>
          <p:grpSpPr>
            <a:xfrm>
              <a:off x="334708" y="2949241"/>
              <a:ext cx="1049306" cy="1400205"/>
              <a:chOff x="4864768" y="2495751"/>
              <a:chExt cx="1752600" cy="1660362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2089587-5551-9A4A-9FEF-8A6287C7A8B5}"/>
                  </a:ext>
                </a:extLst>
              </p:cNvPr>
              <p:cNvSpPr/>
              <p:nvPr/>
            </p:nvSpPr>
            <p:spPr>
              <a:xfrm>
                <a:off x="4864768" y="3394113"/>
                <a:ext cx="1752600" cy="7620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/>
                  <a:t>Code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AB02135-2ABF-4145-BB6C-526BAC487F8D}"/>
                  </a:ext>
                </a:extLst>
              </p:cNvPr>
              <p:cNvSpPr/>
              <p:nvPr/>
            </p:nvSpPr>
            <p:spPr>
              <a:xfrm>
                <a:off x="4864768" y="2495751"/>
                <a:ext cx="1752600" cy="898361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/>
                  <a:t>Memory</a:t>
                </a:r>
              </a:p>
            </p:txBody>
          </p:sp>
        </p:grpSp>
        <p:sp>
          <p:nvSpPr>
            <p:cNvPr id="12" name="Bent Arrow 11">
              <a:extLst>
                <a:ext uri="{FF2B5EF4-FFF2-40B4-BE49-F238E27FC236}">
                  <a16:creationId xmlns:a16="http://schemas.microsoft.com/office/drawing/2014/main" id="{D2990B58-0699-FF49-83AA-5C56843AF43F}"/>
                </a:ext>
              </a:extLst>
            </p:cNvPr>
            <p:cNvSpPr/>
            <p:nvPr/>
          </p:nvSpPr>
          <p:spPr>
            <a:xfrm rot="5400000">
              <a:off x="1626937" y="3512620"/>
              <a:ext cx="722632" cy="1156688"/>
            </a:xfrm>
            <a:prstGeom prst="bentArrow">
              <a:avLst>
                <a:gd name="adj1" fmla="val 46312"/>
                <a:gd name="adj2" fmla="val 36988"/>
                <a:gd name="adj3" fmla="val 25000"/>
                <a:gd name="adj4" fmla="val 51742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/>
            <a:lstStyle/>
            <a:p>
              <a:pPr algn="ctr"/>
              <a:endParaRPr lang="en-US" sz="1800" b="1" dirty="0"/>
            </a:p>
          </p:txBody>
        </p:sp>
        <p:sp>
          <p:nvSpPr>
            <p:cNvPr id="13" name="Right Arrow 12">
              <a:extLst>
                <a:ext uri="{FF2B5EF4-FFF2-40B4-BE49-F238E27FC236}">
                  <a16:creationId xmlns:a16="http://schemas.microsoft.com/office/drawing/2014/main" id="{C0354F35-5274-024E-BBB5-D35D466C55A4}"/>
                </a:ext>
              </a:extLst>
            </p:cNvPr>
            <p:cNvSpPr/>
            <p:nvPr/>
          </p:nvSpPr>
          <p:spPr>
            <a:xfrm>
              <a:off x="1409909" y="3045318"/>
              <a:ext cx="1030897" cy="537029"/>
            </a:xfrm>
            <a:prstGeom prst="rightArrow">
              <a:avLst>
                <a:gd name="adj1" fmla="val 67924"/>
                <a:gd name="adj2" fmla="val 50000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1" dirty="0" err="1"/>
                <a:t>stderr</a:t>
              </a:r>
              <a:endParaRPr lang="en-US" sz="1800" b="1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D78DCC3-0213-594A-B9E0-1CB746AA6F6E}"/>
                </a:ext>
              </a:extLst>
            </p:cNvPr>
            <p:cNvSpPr txBox="1"/>
            <p:nvPr/>
          </p:nvSpPr>
          <p:spPr>
            <a:xfrm>
              <a:off x="1390431" y="3706841"/>
              <a:ext cx="8874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err="1">
                  <a:solidFill>
                    <a:schemeClr val="bg1"/>
                  </a:solidFill>
                </a:rPr>
                <a:t>stdout</a:t>
              </a:r>
              <a:endParaRPr lang="en-US" sz="1800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Snip Single Corner Rectangle 14">
              <a:extLst>
                <a:ext uri="{FF2B5EF4-FFF2-40B4-BE49-F238E27FC236}">
                  <a16:creationId xmlns:a16="http://schemas.microsoft.com/office/drawing/2014/main" id="{E80FD35D-FB86-AE48-8E75-C91120C590FE}"/>
                </a:ext>
              </a:extLst>
            </p:cNvPr>
            <p:cNvSpPr/>
            <p:nvPr/>
          </p:nvSpPr>
          <p:spPr>
            <a:xfrm>
              <a:off x="1905001" y="4452281"/>
              <a:ext cx="838199" cy="767418"/>
            </a:xfrm>
            <a:prstGeom prst="snip1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500" dirty="0">
                  <a:solidFill>
                    <a:schemeClr val="tx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1_hello_world </a:t>
              </a:r>
            </a:p>
            <a:p>
              <a:r>
                <a:rPr lang="en-US" sz="500" dirty="0">
                  <a:solidFill>
                    <a:schemeClr val="tx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1_hello_world.c</a:t>
              </a:r>
            </a:p>
            <a:p>
              <a:r>
                <a:rPr lang="en-US" sz="500" dirty="0" err="1">
                  <a:solidFill>
                    <a:schemeClr val="tx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noodle.bmp</a:t>
              </a:r>
              <a:endParaRPr lang="en-US" sz="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F967DA6-A7D1-9949-970C-A5A126910F19}"/>
                </a:ext>
              </a:extLst>
            </p:cNvPr>
            <p:cNvSpPr txBox="1"/>
            <p:nvPr/>
          </p:nvSpPr>
          <p:spPr>
            <a:xfrm>
              <a:off x="1636681" y="5188106"/>
              <a:ext cx="14510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b="1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stdout.txt</a:t>
              </a:r>
              <a:endParaRPr lang="en-US" sz="1800" b="1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9F2B38A4-B0CB-294D-ACB2-221DCFFACBD1}"/>
              </a:ext>
            </a:extLst>
          </p:cNvPr>
          <p:cNvGrpSpPr/>
          <p:nvPr/>
        </p:nvGrpSpPr>
        <p:grpSpPr>
          <a:xfrm>
            <a:off x="3973118" y="3072820"/>
            <a:ext cx="2697294" cy="2424362"/>
            <a:chOff x="3932106" y="3072820"/>
            <a:chExt cx="2697294" cy="2424362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E7078CC-3CBF-864A-B554-FD2EB5C17396}"/>
                </a:ext>
              </a:extLst>
            </p:cNvPr>
            <p:cNvSpPr txBox="1"/>
            <p:nvPr/>
          </p:nvSpPr>
          <p:spPr>
            <a:xfrm>
              <a:off x="3932106" y="5127850"/>
              <a:ext cx="11977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b="1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test.txt</a:t>
              </a:r>
              <a:endParaRPr lang="en-US" sz="1800" b="1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0" name="Bent Arrow 19">
              <a:extLst>
                <a:ext uri="{FF2B5EF4-FFF2-40B4-BE49-F238E27FC236}">
                  <a16:creationId xmlns:a16="http://schemas.microsoft.com/office/drawing/2014/main" id="{F74BF97F-280A-D142-BE5D-804C4F214A01}"/>
                </a:ext>
              </a:extLst>
            </p:cNvPr>
            <p:cNvSpPr/>
            <p:nvPr/>
          </p:nvSpPr>
          <p:spPr>
            <a:xfrm>
              <a:off x="4339624" y="3077531"/>
              <a:ext cx="1234551" cy="813153"/>
            </a:xfrm>
            <a:prstGeom prst="bentArrow">
              <a:avLst>
                <a:gd name="adj1" fmla="val 46312"/>
                <a:gd name="adj2" fmla="val 36988"/>
                <a:gd name="adj3" fmla="val 25000"/>
                <a:gd name="adj4" fmla="val 51742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/>
            <a:lstStyle/>
            <a:p>
              <a:pPr algn="ctr"/>
              <a:endParaRPr lang="en-US" sz="1800" b="1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81C01F6-55A8-C548-AEB4-E81E3EF9CFA6}"/>
                </a:ext>
              </a:extLst>
            </p:cNvPr>
            <p:cNvSpPr txBox="1"/>
            <p:nvPr/>
          </p:nvSpPr>
          <p:spPr>
            <a:xfrm>
              <a:off x="4595710" y="3209662"/>
              <a:ext cx="7223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>
                  <a:solidFill>
                    <a:schemeClr val="bg1"/>
                  </a:solidFill>
                </a:rPr>
                <a:t>stdin</a:t>
              </a:r>
            </a:p>
          </p:txBody>
        </p:sp>
        <p:sp>
          <p:nvSpPr>
            <p:cNvPr id="18" name="Snip Single Corner Rectangle 17">
              <a:extLst>
                <a:ext uri="{FF2B5EF4-FFF2-40B4-BE49-F238E27FC236}">
                  <a16:creationId xmlns:a16="http://schemas.microsoft.com/office/drawing/2014/main" id="{E4977884-5ACF-0541-BB1E-725B800070EB}"/>
                </a:ext>
              </a:extLst>
            </p:cNvPr>
            <p:cNvSpPr/>
            <p:nvPr/>
          </p:nvSpPr>
          <p:spPr>
            <a:xfrm>
              <a:off x="4086795" y="3835726"/>
              <a:ext cx="959420" cy="1232609"/>
            </a:xfrm>
            <a:prstGeom prst="snip1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000" dirty="0">
                  <a:solidFill>
                    <a:schemeClr val="tx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100</a:t>
              </a:r>
            </a:p>
            <a:p>
              <a:r>
                <a:rPr lang="en-US" sz="1000" dirty="0">
                  <a:solidFill>
                    <a:schemeClr val="tx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earth</a:t>
              </a:r>
            </a:p>
            <a:p>
              <a:r>
                <a:rPr lang="en-US" sz="1000" dirty="0">
                  <a:solidFill>
                    <a:schemeClr val="tx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mars</a:t>
              </a:r>
            </a:p>
            <a:p>
              <a:r>
                <a:rPr lang="en-US" sz="1000" dirty="0" err="1">
                  <a:solidFill>
                    <a:schemeClr val="tx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pluto</a:t>
              </a:r>
              <a:endParaRPr lang="en-US" sz="1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  <a:p>
              <a:r>
                <a:rPr lang="en-US" sz="1000" dirty="0">
                  <a:solidFill>
                    <a:schemeClr val="tx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exit</a:t>
              </a:r>
            </a:p>
            <a:p>
              <a:endParaRPr lang="en-US" sz="1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D503A6F-0A32-774E-90A5-8753F262FADA}"/>
                </a:ext>
              </a:extLst>
            </p:cNvPr>
            <p:cNvSpPr/>
            <p:nvPr/>
          </p:nvSpPr>
          <p:spPr>
            <a:xfrm>
              <a:off x="5580094" y="3830420"/>
              <a:ext cx="1049306" cy="642605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/>
                <a:t>Code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02CC1B4-4863-384C-8345-7DA5D832A5B0}"/>
                </a:ext>
              </a:extLst>
            </p:cNvPr>
            <p:cNvSpPr/>
            <p:nvPr/>
          </p:nvSpPr>
          <p:spPr>
            <a:xfrm>
              <a:off x="5580094" y="3072820"/>
              <a:ext cx="1049306" cy="7576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/>
                <a:t>Memory</a:t>
              </a: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69143242-30B5-9647-8EC4-99651658DC30}"/>
              </a:ext>
            </a:extLst>
          </p:cNvPr>
          <p:cNvSpPr txBox="1"/>
          <p:nvPr/>
        </p:nvSpPr>
        <p:spPr>
          <a:xfrm>
            <a:off x="4525595" y="1314086"/>
            <a:ext cx="40479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$ ./lab1 &lt; </a:t>
            </a:r>
            <a:r>
              <a:rPr lang="en-US" sz="22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test.txt</a:t>
            </a:r>
            <a:endParaRPr lang="en-US" sz="220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06892BA-3C31-6446-9E7E-9043C19DBC05}"/>
              </a:ext>
            </a:extLst>
          </p:cNvPr>
          <p:cNvSpPr txBox="1"/>
          <p:nvPr/>
        </p:nvSpPr>
        <p:spPr>
          <a:xfrm>
            <a:off x="4108258" y="1744973"/>
            <a:ext cx="457854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now every time the program asks for a line of text, it reads it from </a:t>
            </a:r>
            <a:r>
              <a:rPr lang="en-US" sz="22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test.txt</a:t>
            </a:r>
            <a:r>
              <a:rPr lang="en-US" sz="2200" dirty="0"/>
              <a:t> instead of the user.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CF5E300-82C3-184C-B513-FD47CE1DAA93}"/>
              </a:ext>
            </a:extLst>
          </p:cNvPr>
          <p:cNvSpPr txBox="1"/>
          <p:nvPr/>
        </p:nvSpPr>
        <p:spPr>
          <a:xfrm>
            <a:off x="6858000" y="3089893"/>
            <a:ext cx="2209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you can redirect both at the same time, and redirect </a:t>
            </a:r>
            <a:r>
              <a:rPr lang="en-US" sz="2200" b="1" dirty="0"/>
              <a:t>stderr</a:t>
            </a:r>
            <a:r>
              <a:rPr lang="en-US" sz="2200" dirty="0"/>
              <a:t> as well (see slide notes).</a:t>
            </a:r>
          </a:p>
        </p:txBody>
      </p:sp>
    </p:spTree>
    <p:extLst>
      <p:ext uri="{BB962C8B-B14F-4D97-AF65-F5344CB8AC3E}">
        <p14:creationId xmlns:p14="http://schemas.microsoft.com/office/powerpoint/2010/main" val="37478909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4" grpId="0"/>
      <p:bldP spid="25" grpId="0"/>
      <p:bldP spid="2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509868" y="2731716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wordswordswordswordswordswordswordswordswordswords</a:t>
            </a:r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763000" cy="1600199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pipe</a:t>
            </a:r>
            <a:r>
              <a:rPr lang="en-US" dirty="0"/>
              <a:t> is a form of redirection which connects the output of one process </a:t>
            </a:r>
            <a:r>
              <a:rPr lang="en-US" i="1" dirty="0"/>
              <a:t>directly to</a:t>
            </a:r>
            <a:r>
              <a:rPr lang="en-US" dirty="0"/>
              <a:t> the input of another.</a:t>
            </a:r>
          </a:p>
          <a:p>
            <a:r>
              <a:rPr lang="en-US" dirty="0"/>
              <a:t>let’s try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ps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aux | less</a:t>
            </a:r>
          </a:p>
          <a:p>
            <a:r>
              <a:rPr lang="en-US" dirty="0"/>
              <a:t>here’s what’s happening: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2552700"/>
            <a:ext cx="1371600" cy="1295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/>
              <a:t>ps</a:t>
            </a:r>
            <a:r>
              <a:rPr lang="en-US" sz="2800" b="1" dirty="0"/>
              <a:t> aux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15200" y="2552700"/>
            <a:ext cx="1371600" cy="1295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less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52500" y="2321867"/>
            <a:ext cx="1421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stdout</a:t>
            </a:r>
            <a:endParaRPr lang="en-US" sz="240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66088" y="2321867"/>
            <a:ext cx="1421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stdin</a:t>
            </a:r>
            <a:endParaRPr lang="en-US" sz="240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567538" y="2662204"/>
            <a:ext cx="2102422" cy="1076391"/>
            <a:chOff x="3048001" y="2633068"/>
            <a:chExt cx="2102422" cy="1076391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333573" y="2347498"/>
              <a:ext cx="1076389" cy="1647534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1" b="2313"/>
            <a:stretch/>
          </p:blipFill>
          <p:spPr>
            <a:xfrm rot="5400000" flipH="1">
              <a:off x="3807511" y="2366546"/>
              <a:ext cx="1076389" cy="1609434"/>
            </a:xfrm>
            <a:prstGeom prst="rect">
              <a:avLst/>
            </a:prstGeom>
          </p:spPr>
        </p:pic>
      </p:grpSp>
      <p:sp>
        <p:nvSpPr>
          <p:cNvPr id="17" name="TextBox 16"/>
          <p:cNvSpPr txBox="1"/>
          <p:nvPr/>
        </p:nvSpPr>
        <p:spPr>
          <a:xfrm>
            <a:off x="3909294" y="2148019"/>
            <a:ext cx="1421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pipe</a:t>
            </a:r>
          </a:p>
        </p:txBody>
      </p:sp>
    </p:spTree>
    <p:extLst>
      <p:ext uri="{BB962C8B-B14F-4D97-AF65-F5344CB8AC3E}">
        <p14:creationId xmlns:p14="http://schemas.microsoft.com/office/powerpoint/2010/main" val="12404506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0.38593 4.44444E-6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8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593 4.44444E-6 L 0.7526 4.44444E-6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16" grpId="2"/>
      <p:bldP spid="7" grpId="0" animBg="1"/>
      <p:bldP spid="13" grpId="0" animBg="1"/>
      <p:bldP spid="14" grpId="0"/>
      <p:bldP spid="15" grpId="0"/>
      <p:bldP spid="1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Watching it go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see </a:t>
            </a:r>
            <a:r>
              <a:rPr lang="en-US" i="1" dirty="0"/>
              <a:t>all</a:t>
            </a:r>
            <a:r>
              <a:rPr lang="en-US" dirty="0"/>
              <a:t> the system calls a program makes as it runs using the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strace</a:t>
            </a:r>
            <a:r>
              <a:rPr lang="en-US" b="1" dirty="0"/>
              <a:t> </a:t>
            </a:r>
            <a:r>
              <a:rPr lang="en-US" dirty="0"/>
              <a:t>command.</a:t>
            </a:r>
          </a:p>
          <a:p>
            <a:r>
              <a:rPr lang="en-US" dirty="0"/>
              <a:t>Let’s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strace</a:t>
            </a:r>
            <a:r>
              <a:rPr lang="en-US" dirty="0"/>
              <a:t> a simple “hello world” program.</a:t>
            </a:r>
          </a:p>
          <a:p>
            <a:pPr lvl="1"/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execve</a:t>
            </a:r>
            <a:r>
              <a:rPr lang="en-US" b="1" dirty="0"/>
              <a:t> </a:t>
            </a:r>
            <a:r>
              <a:rPr lang="en-US" dirty="0"/>
              <a:t>is the call the actually runs the program. (</a:t>
            </a:r>
            <a:r>
              <a:rPr lang="en-US" dirty="0" err="1"/>
              <a:t>sorta</a:t>
            </a:r>
            <a:r>
              <a:rPr lang="en-US" dirty="0"/>
              <a:t>.)</a:t>
            </a:r>
          </a:p>
          <a:p>
            <a:pPr lvl="1"/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brk</a:t>
            </a:r>
            <a:r>
              <a:rPr lang="en-US" dirty="0"/>
              <a:t> is used to see where the heap begins. (hey, that's familiar!)</a:t>
            </a:r>
          </a:p>
          <a:p>
            <a:pPr lvl="1"/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access</a:t>
            </a:r>
            <a:r>
              <a:rPr lang="en-US" dirty="0"/>
              <a:t> checks if you can… access a file 🙃</a:t>
            </a:r>
          </a:p>
          <a:p>
            <a:pPr lvl="1"/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openat</a:t>
            </a:r>
            <a:r>
              <a:rPr lang="en-US" dirty="0"/>
              <a:t> seems to be a newer version of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open</a:t>
            </a:r>
            <a:r>
              <a:rPr lang="en-US" dirty="0"/>
              <a:t> that plays more nicely with multi-threading and avoids race conditions.</a:t>
            </a:r>
          </a:p>
          <a:p>
            <a:pPr lvl="1"/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newfstatat</a:t>
            </a:r>
            <a:r>
              <a:rPr lang="en-US" b="1" dirty="0"/>
              <a:t> </a:t>
            </a:r>
            <a:r>
              <a:rPr lang="en-US" dirty="0"/>
              <a:t>gets information about an open file.</a:t>
            </a:r>
          </a:p>
          <a:p>
            <a:pPr lvl="1"/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mmap</a:t>
            </a:r>
            <a:r>
              <a:rPr lang="en-US" b="1" dirty="0"/>
              <a:t> </a:t>
            </a:r>
            <a:r>
              <a:rPr lang="en-US" dirty="0"/>
              <a:t>(memory map) manipulates the </a:t>
            </a:r>
            <a:r>
              <a:rPr lang="en-US" b="1" dirty="0"/>
              <a:t>virtual memory map.</a:t>
            </a:r>
            <a:endParaRPr lang="en-US" dirty="0"/>
          </a:p>
          <a:p>
            <a:pPr lvl="2"/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mprotect</a:t>
            </a:r>
            <a:r>
              <a:rPr lang="en-US" b="1" dirty="0"/>
              <a:t> </a:t>
            </a:r>
            <a:r>
              <a:rPr lang="en-US" dirty="0"/>
              <a:t>lets you change the access rights on memory areas.</a:t>
            </a:r>
          </a:p>
          <a:p>
            <a:pPr lvl="2"/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munmap</a:t>
            </a:r>
            <a:r>
              <a:rPr lang="en-US" b="1" dirty="0"/>
              <a:t> </a:t>
            </a:r>
            <a:r>
              <a:rPr lang="en-US" dirty="0"/>
              <a:t>gives the mapped memory pages back to the OS.</a:t>
            </a:r>
          </a:p>
          <a:p>
            <a:r>
              <a:rPr lang="en-US" dirty="0"/>
              <a:t>there’s more stuff </a:t>
            </a:r>
            <a:r>
              <a:rPr lang="en-US"/>
              <a:t>in there but you get the idea!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3965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OS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0139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6390766" y="3713543"/>
            <a:ext cx="930076" cy="1073058"/>
            <a:chOff x="5829300" y="3430256"/>
            <a:chExt cx="1447800" cy="1660361"/>
          </a:xfrm>
          <a:scene3d>
            <a:camera prst="orthographicFront">
              <a:rot lat="1485324" lon="2751267" rev="0"/>
            </a:camera>
            <a:lightRig rig="threePt" dir="t"/>
          </a:scene3d>
        </p:grpSpPr>
        <p:sp>
          <p:nvSpPr>
            <p:cNvPr id="29" name="Rectangle 28"/>
            <p:cNvSpPr/>
            <p:nvPr/>
          </p:nvSpPr>
          <p:spPr>
            <a:xfrm>
              <a:off x="5829300" y="4328617"/>
              <a:ext cx="1447800" cy="7620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/>
                <a:t>Code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29300" y="3430256"/>
              <a:ext cx="1447800" cy="898361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/>
                <a:t>Memory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responsibilities of </a:t>
            </a:r>
            <a:r>
              <a:rPr lang="en-US"/>
              <a:t>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5066362" cy="393454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1" dirty="0"/>
              <a:t>resource control.</a:t>
            </a:r>
          </a:p>
          <a:p>
            <a:pPr lvl="1"/>
            <a:r>
              <a:rPr lang="en-US" dirty="0"/>
              <a:t>it's the gatekeeper to all the computer's resources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process control.</a:t>
            </a:r>
          </a:p>
          <a:p>
            <a:pPr lvl="1"/>
            <a:r>
              <a:rPr lang="en-US" dirty="0"/>
              <a:t>it makes everyone play nice</a:t>
            </a:r>
          </a:p>
          <a:p>
            <a:pPr lvl="1"/>
            <a:r>
              <a:rPr lang="en-US" dirty="0"/>
              <a:t>it can kill broken/evil processes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hardware abstraction.</a:t>
            </a:r>
          </a:p>
          <a:p>
            <a:pPr lvl="1"/>
            <a:r>
              <a:rPr lang="en-US" dirty="0"/>
              <a:t>since processes must ask OS to access resources on their behalf</a:t>
            </a:r>
            <a:r>
              <a:rPr lang="mr-IN" dirty="0"/>
              <a:t>…</a:t>
            </a:r>
            <a:endParaRPr lang="en-US" dirty="0"/>
          </a:p>
          <a:p>
            <a:pPr lvl="1"/>
            <a:r>
              <a:rPr lang="en-US" dirty="0"/>
              <a:t>the OS can make processes believe things that aren't real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5105400" y="571500"/>
            <a:ext cx="3962400" cy="3321813"/>
            <a:chOff x="5105400" y="571500"/>
            <a:chExt cx="3962400" cy="3321813"/>
          </a:xfrm>
        </p:grpSpPr>
        <p:pic>
          <p:nvPicPr>
            <p:cNvPr id="7" name="Content Placeholder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105400" y="571500"/>
              <a:ext cx="3962400" cy="3321813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5627038" y="1808060"/>
              <a:ext cx="726481" cy="584775"/>
            </a:xfrm>
            <a:prstGeom prst="rect">
              <a:avLst/>
            </a:prstGeom>
            <a:noFill/>
            <a:scene3d>
              <a:camera prst="orthographicFront">
                <a:rot lat="1500000" lon="2400000" rev="0"/>
              </a:camera>
              <a:lightRig rig="soft" dir="t"/>
            </a:scene3d>
            <a:sp3d>
              <a:contourClr>
                <a:srgbClr val="00B0F0"/>
              </a:contourClr>
            </a:sp3d>
          </p:spPr>
          <p:txBody>
            <a:bodyPr wrap="none" rtlCol="0">
              <a:spAutoFit/>
              <a:sp3d contourW="12700">
                <a:contourClr>
                  <a:schemeClr val="bg1">
                    <a:lumMod val="75000"/>
                  </a:schemeClr>
                </a:contourClr>
              </a:sp3d>
            </a:bodyPr>
            <a:lstStyle/>
            <a:p>
              <a:r>
                <a:rPr lang="en-US" sz="3200" b="1" dirty="0"/>
                <a:t>OS</a:t>
              </a:r>
            </a:p>
          </p:txBody>
        </p:sp>
      </p:grpSp>
      <p:sp>
        <p:nvSpPr>
          <p:cNvPr id="12" name="Rectangle 11"/>
          <p:cNvSpPr/>
          <p:nvPr/>
        </p:nvSpPr>
        <p:spPr>
          <a:xfrm>
            <a:off x="6177842" y="554553"/>
            <a:ext cx="1143000" cy="74506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  <a:scene3d>
            <a:camera prst="perspectiveRelaxed">
              <a:rot lat="18634397" lon="2703279" rev="18365892"/>
            </a:camera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accent6">
                    <a:lumMod val="50000"/>
                  </a:schemeClr>
                </a:solidFill>
              </a:rPr>
              <a:t>CPU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262541" y="857368"/>
            <a:ext cx="1311234" cy="8162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  <a:scene3d>
            <a:camera prst="perspectiveRelaxed">
              <a:rot lat="18397895" lon="2407058" rev="18597577"/>
            </a:camera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accent6">
                    <a:lumMod val="50000"/>
                  </a:schemeClr>
                </a:solidFill>
              </a:rPr>
              <a:t>RAM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54343" y="1177786"/>
            <a:ext cx="2092127" cy="76801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  <a:scene3d>
            <a:camera prst="perspectiveRelaxed">
              <a:rot lat="18634397" lon="2703280" rev="18365889"/>
            </a:camera>
            <a:lightRig rig="threePt" dir="t"/>
          </a:scene3d>
          <a:sp3d prstMaterial="plastic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accent6">
                    <a:lumMod val="50000"/>
                  </a:schemeClr>
                </a:solidFill>
              </a:rPr>
              <a:t>Network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5218762" y="3356784"/>
            <a:ext cx="930076" cy="1073058"/>
            <a:chOff x="5829300" y="3430256"/>
            <a:chExt cx="1447800" cy="1660361"/>
          </a:xfrm>
          <a:scene3d>
            <a:camera prst="orthographicFront">
              <a:rot lat="1485324" lon="2751267" rev="0"/>
            </a:camera>
            <a:lightRig rig="threePt" dir="t"/>
          </a:scene3d>
        </p:grpSpPr>
        <p:sp>
          <p:nvSpPr>
            <p:cNvPr id="20" name="Rectangle 19"/>
            <p:cNvSpPr/>
            <p:nvPr/>
          </p:nvSpPr>
          <p:spPr>
            <a:xfrm>
              <a:off x="5829300" y="4328617"/>
              <a:ext cx="1447800" cy="7620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/>
                <a:t>Code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829300" y="3430256"/>
              <a:ext cx="1447800" cy="898361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/>
                <a:t>Memory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990278" y="3985360"/>
            <a:ext cx="930076" cy="1073058"/>
            <a:chOff x="5829300" y="3430256"/>
            <a:chExt cx="1447800" cy="1660361"/>
          </a:xfrm>
          <a:scene3d>
            <a:camera prst="orthographicFront">
              <a:rot lat="1485324" lon="2751267" rev="0"/>
            </a:camera>
            <a:lightRig rig="threePt" dir="t"/>
          </a:scene3d>
        </p:grpSpPr>
        <p:sp>
          <p:nvSpPr>
            <p:cNvPr id="26" name="Rectangle 25"/>
            <p:cNvSpPr/>
            <p:nvPr/>
          </p:nvSpPr>
          <p:spPr>
            <a:xfrm>
              <a:off x="5829300" y="4328617"/>
              <a:ext cx="1447800" cy="7620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/>
                <a:t>Code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829300" y="3430256"/>
              <a:ext cx="1447800" cy="898361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/>
                <a:t>Memory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3671575" y="5159504"/>
            <a:ext cx="4876800" cy="308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this isn't really painting a flattering picture of the OS, is it</a:t>
            </a:r>
          </a:p>
        </p:txBody>
      </p:sp>
      <p:sp>
        <p:nvSpPr>
          <p:cNvPr id="33" name="Rectangular Callout 32"/>
          <p:cNvSpPr/>
          <p:nvPr/>
        </p:nvSpPr>
        <p:spPr>
          <a:xfrm>
            <a:off x="4308836" y="1430742"/>
            <a:ext cx="1195676" cy="533400"/>
          </a:xfrm>
          <a:prstGeom prst="wedgeRectCallout">
            <a:avLst>
              <a:gd name="adj1" fmla="val 57767"/>
              <a:gd name="adj2" fmla="val 107297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off with their head!</a:t>
            </a:r>
          </a:p>
        </p:txBody>
      </p:sp>
      <p:sp>
        <p:nvSpPr>
          <p:cNvPr id="34" name="Rectangular Callout 33"/>
          <p:cNvSpPr/>
          <p:nvPr/>
        </p:nvSpPr>
        <p:spPr>
          <a:xfrm>
            <a:off x="7466438" y="3622837"/>
            <a:ext cx="1296561" cy="943116"/>
          </a:xfrm>
          <a:prstGeom prst="wedgeRectCallout">
            <a:avLst>
              <a:gd name="adj1" fmla="val -36411"/>
              <a:gd name="adj2" fmla="val -92757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there's 128GB of RAM!!!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also the sky is green!!!!</a:t>
            </a:r>
          </a:p>
        </p:txBody>
      </p:sp>
    </p:spTree>
    <p:extLst>
      <p:ext uri="{BB962C8B-B14F-4D97-AF65-F5344CB8AC3E}">
        <p14:creationId xmlns:p14="http://schemas.microsoft.com/office/powerpoint/2010/main" val="2935405684"/>
      </p:ext>
    </p:extLst>
  </p:cSld>
  <p:clrMapOvr>
    <a:masterClrMapping/>
  </p:clrMapOvr>
  <p:transition/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" fill="hold">
                          <p:stCondLst>
                            <p:cond delay="indefinite"/>
                          </p:stCondLst>
                          <p:childTnLst>
                            <p:par>
                              <p:cTn id="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" presetID="1" presetClass="entr" presetSubtype="0" fill="hold" grpId="0" nodeType="after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300"/>
                                </p:stCondLst>
                                <p:childTnLst>
                                  <p:par>
                                    <p:cTn id="15" presetID="1" presetClass="entr" presetSubtype="0" fill="hold" grpId="0" nodeType="after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7" fill="hold">
                                <p:stCondLst>
                                  <p:cond delay="600"/>
                                </p:stCondLst>
                                <p:childTnLst>
                                  <p:par>
                                    <p:cTn id="18" presetID="1" presetClass="entr" presetSubtype="0" fill="hold" grpId="0" nodeType="after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0" fill="hold">
                          <p:stCondLst>
                            <p:cond delay="indefinite"/>
                          </p:stCondLst>
                          <p:childTnLst>
                            <p:par>
                              <p:cTn id="2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2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" presetID="1" presetClass="entr" presetSubtype="0" fill="hold" nodeType="after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7" fill="hold">
                                <p:stCondLst>
                                  <p:cond delay="300"/>
                                </p:stCondLst>
                                <p:childTnLst>
                                  <p:par>
                                    <p:cTn id="28" presetID="1" presetClass="entr" presetSubtype="0" fill="hold" nodeType="after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0" fill="hold">
                                <p:stCondLst>
                                  <p:cond delay="600"/>
                                </p:stCondLst>
                                <p:childTnLst>
                                  <p:par>
                                    <p:cTn id="31" presetID="1" presetClass="entr" presetSubtype="0" fill="hold" nodeType="after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3" fill="hold">
                          <p:stCondLst>
                            <p:cond delay="indefinite"/>
                          </p:stCondLst>
                          <p:childTnLst>
                            <p:par>
                              <p:cTn id="3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5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7" fill="hold">
                          <p:stCondLst>
                            <p:cond delay="indefinite"/>
                          </p:stCondLst>
                          <p:childTnLst>
                            <p:par>
                              <p:cTn id="3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9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41" presetID="1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4" presetID="8" presetClass="emph" presetSubtype="0" accel="50000" fill="hold" nodeType="afterEffect" p14:presetBounceEnd="50000">
                                      <p:stCondLst>
                                        <p:cond delay="300"/>
                                      </p:stCondLst>
                                      <p:childTnLst>
                                        <p:animRot by="-5400000" p14:bounceEnd="50000">
                                          <p:cBhvr>
                                            <p:cTn id="45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  <p:subTnLst>
                                        <p:set>
                                          <p:cBhvr override="childStyle">
                                            <p:cTn dur="1" fill="hold" display="0" masterRel="nextClick" afterEffect="1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6" fill="hold">
                          <p:stCondLst>
                            <p:cond delay="indefinite"/>
                          </p:stCondLst>
                          <p:childTnLst>
                            <p:par>
                              <p:cTn id="4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8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0" fill="hold">
                          <p:stCondLst>
                            <p:cond delay="indefinite"/>
                          </p:stCondLst>
                          <p:childTnLst>
                            <p:par>
                              <p:cTn id="5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2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4" fill="hold">
                          <p:stCondLst>
                            <p:cond delay="indefinite"/>
                          </p:stCondLst>
                          <p:childTnLst>
                            <p:par>
                              <p:cTn id="5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6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7" end="7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58" presetID="1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0" fill="hold">
                          <p:stCondLst>
                            <p:cond delay="indefinite"/>
                          </p:stCondLst>
                          <p:childTnLst>
                            <p:par>
                              <p:cTn id="6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2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 uiExpand="1" build="p" bldLvl="5"/>
          <p:bldP spid="12" grpId="0" animBg="1"/>
          <p:bldP spid="13" grpId="0" animBg="1"/>
          <p:bldP spid="14" grpId="0" animBg="1"/>
          <p:bldP spid="31" grpId="0"/>
          <p:bldP spid="33" grpId="0" animBg="1"/>
          <p:bldP spid="34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" fill="hold">
                          <p:stCondLst>
                            <p:cond delay="indefinite"/>
                          </p:stCondLst>
                          <p:childTnLst>
                            <p:par>
                              <p:cTn id="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" presetID="1" presetClass="entr" presetSubtype="0" fill="hold" grpId="0" nodeType="after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300"/>
                                </p:stCondLst>
                                <p:childTnLst>
                                  <p:par>
                                    <p:cTn id="15" presetID="1" presetClass="entr" presetSubtype="0" fill="hold" grpId="0" nodeType="after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7" fill="hold">
                                <p:stCondLst>
                                  <p:cond delay="600"/>
                                </p:stCondLst>
                                <p:childTnLst>
                                  <p:par>
                                    <p:cTn id="18" presetID="1" presetClass="entr" presetSubtype="0" fill="hold" grpId="0" nodeType="after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0" fill="hold">
                          <p:stCondLst>
                            <p:cond delay="indefinite"/>
                          </p:stCondLst>
                          <p:childTnLst>
                            <p:par>
                              <p:cTn id="2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2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" presetID="1" presetClass="entr" presetSubtype="0" fill="hold" nodeType="after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7" fill="hold">
                                <p:stCondLst>
                                  <p:cond delay="300"/>
                                </p:stCondLst>
                                <p:childTnLst>
                                  <p:par>
                                    <p:cTn id="28" presetID="1" presetClass="entr" presetSubtype="0" fill="hold" nodeType="after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0" fill="hold">
                                <p:stCondLst>
                                  <p:cond delay="600"/>
                                </p:stCondLst>
                                <p:childTnLst>
                                  <p:par>
                                    <p:cTn id="31" presetID="1" presetClass="entr" presetSubtype="0" fill="hold" nodeType="after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3" fill="hold">
                          <p:stCondLst>
                            <p:cond delay="indefinite"/>
                          </p:stCondLst>
                          <p:childTnLst>
                            <p:par>
                              <p:cTn id="3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5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7" fill="hold">
                          <p:stCondLst>
                            <p:cond delay="indefinite"/>
                          </p:stCondLst>
                          <p:childTnLst>
                            <p:par>
                              <p:cTn id="3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9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41" presetID="1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4" presetID="8" presetClass="emph" presetSubtype="0" accel="50000" fill="hold" nodeType="afterEffect">
                                      <p:stCondLst>
                                        <p:cond delay="300"/>
                                      </p:stCondLst>
                                      <p:childTnLst>
                                        <p:animRot by="-5400000">
                                          <p:cBhvr>
                                            <p:cTn id="45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  <p:subTnLst>
                                        <p:set>
                                          <p:cBhvr override="childStyle">
                                            <p:cTn dur="1" fill="hold" display="0" masterRel="nextClick" afterEffect="1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6" fill="hold">
                          <p:stCondLst>
                            <p:cond delay="indefinite"/>
                          </p:stCondLst>
                          <p:childTnLst>
                            <p:par>
                              <p:cTn id="4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8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0" fill="hold">
                          <p:stCondLst>
                            <p:cond delay="indefinite"/>
                          </p:stCondLst>
                          <p:childTnLst>
                            <p:par>
                              <p:cTn id="5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2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4" fill="hold">
                          <p:stCondLst>
                            <p:cond delay="indefinite"/>
                          </p:stCondLst>
                          <p:childTnLst>
                            <p:par>
                              <p:cTn id="5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6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7" end="7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58" presetID="1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0" fill="hold">
                          <p:stCondLst>
                            <p:cond delay="indefinite"/>
                          </p:stCondLst>
                          <p:childTnLst>
                            <p:par>
                              <p:cTn id="6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2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 uiExpand="1" build="p" bldLvl="5"/>
          <p:bldP spid="12" grpId="0" animBg="1"/>
          <p:bldP spid="13" grpId="0" animBg="1"/>
          <p:bldP spid="14" grpId="0" animBg="1"/>
          <p:bldP spid="31" grpId="0"/>
          <p:bldP spid="33" grpId="0" animBg="1"/>
          <p:bldP spid="34" grpId="0" animBg="1"/>
        </p:bld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Walled cities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5524500" cy="4801659"/>
          </a:xfrm>
        </p:spPr>
        <p:txBody>
          <a:bodyPr/>
          <a:lstStyle/>
          <a:p>
            <a:r>
              <a:rPr lang="en-US" dirty="0"/>
              <a:t>the OS kernel is a program – a </a:t>
            </a:r>
            <a:r>
              <a:rPr lang="en-US" b="1" i="1" dirty="0"/>
              <a:t>process</a:t>
            </a:r>
            <a:r>
              <a:rPr lang="en-US" dirty="0"/>
              <a:t> – that manages all the rest</a:t>
            </a:r>
          </a:p>
          <a:p>
            <a:r>
              <a:rPr lang="en-US" dirty="0"/>
              <a:t>it can </a:t>
            </a:r>
            <a:r>
              <a:rPr lang="en-US" b="1" dirty="0"/>
              <a:t>access any resource</a:t>
            </a:r>
            <a:r>
              <a:rPr lang="en-US" dirty="0"/>
              <a:t> and </a:t>
            </a:r>
            <a:r>
              <a:rPr lang="en-US" b="1" dirty="0"/>
              <a:t>control any other process</a:t>
            </a:r>
            <a:endParaRPr lang="en-US" dirty="0"/>
          </a:p>
          <a:p>
            <a:pPr lvl="1"/>
            <a:r>
              <a:rPr lang="en-US" dirty="0"/>
              <a:t>how do we keep that power from falling into the wrong hands?</a:t>
            </a:r>
          </a:p>
          <a:p>
            <a:pPr lvl="1"/>
            <a:r>
              <a:rPr lang="en-US" dirty="0"/>
              <a:t>and how do we do it on a computer with only a single CPU??</a:t>
            </a:r>
          </a:p>
          <a:p>
            <a:pPr lvl="2"/>
            <a:r>
              <a:rPr lang="en-US" sz="1400" i="1" dirty="0"/>
              <a:t>how do we even run multiple processes on a single CPU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918200" y="3025809"/>
            <a:ext cx="3086100" cy="60854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OS Kernel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918200" y="537633"/>
            <a:ext cx="1447800" cy="2488176"/>
            <a:chOff x="4864768" y="1970584"/>
            <a:chExt cx="1752600" cy="2488176"/>
          </a:xfrm>
        </p:grpSpPr>
        <p:grpSp>
          <p:nvGrpSpPr>
            <p:cNvPr id="9" name="Group 8"/>
            <p:cNvGrpSpPr/>
            <p:nvPr/>
          </p:nvGrpSpPr>
          <p:grpSpPr>
            <a:xfrm>
              <a:off x="4864768" y="1970584"/>
              <a:ext cx="1752600" cy="2052239"/>
              <a:chOff x="4864768" y="2103874"/>
              <a:chExt cx="1752600" cy="2052239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4864768" y="3394113"/>
                <a:ext cx="1752600" cy="7620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/>
                  <a:t>Code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864768" y="2495751"/>
                <a:ext cx="1752600" cy="898361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/>
                  <a:t>Memory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864768" y="2103874"/>
                <a:ext cx="1752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/>
                  <a:t>Process 1</a:t>
                </a: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5321968" y="4000500"/>
              <a:ext cx="838200" cy="458260"/>
              <a:chOff x="5321968" y="4000500"/>
              <a:chExt cx="838200" cy="458260"/>
            </a:xfrm>
          </p:grpSpPr>
          <p:sp>
            <p:nvSpPr>
              <p:cNvPr id="11" name="Arrow: Down 10"/>
              <p:cNvSpPr/>
              <p:nvPr/>
            </p:nvSpPr>
            <p:spPr>
              <a:xfrm>
                <a:off x="5321968" y="4022823"/>
                <a:ext cx="304800" cy="435937"/>
              </a:xfrm>
              <a:prstGeom prst="downArrow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Arrow: Down 11"/>
              <p:cNvSpPr/>
              <p:nvPr/>
            </p:nvSpPr>
            <p:spPr>
              <a:xfrm flipV="1">
                <a:off x="5855368" y="4000500"/>
                <a:ext cx="304800" cy="435937"/>
              </a:xfrm>
              <a:prstGeom prst="downArrow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" name="Group 15"/>
          <p:cNvGrpSpPr/>
          <p:nvPr/>
        </p:nvGrpSpPr>
        <p:grpSpPr>
          <a:xfrm>
            <a:off x="7556500" y="537633"/>
            <a:ext cx="1447800" cy="2488176"/>
            <a:chOff x="6934200" y="1970584"/>
            <a:chExt cx="1752600" cy="2488176"/>
          </a:xfrm>
        </p:grpSpPr>
        <p:grpSp>
          <p:nvGrpSpPr>
            <p:cNvPr id="17" name="Group 16"/>
            <p:cNvGrpSpPr/>
            <p:nvPr/>
          </p:nvGrpSpPr>
          <p:grpSpPr>
            <a:xfrm>
              <a:off x="6934200" y="1970584"/>
              <a:ext cx="1752600" cy="2052239"/>
              <a:chOff x="4495800" y="2103874"/>
              <a:chExt cx="1752600" cy="2052239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4495800" y="3394113"/>
                <a:ext cx="1752600" cy="7620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/>
                  <a:t>Code</a:t>
                </a: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4495800" y="2495751"/>
                <a:ext cx="1752600" cy="898362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/>
                  <a:t>Memory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495800" y="2103874"/>
                <a:ext cx="1752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/>
                  <a:t>Process 2</a:t>
                </a: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7391400" y="4000500"/>
              <a:ext cx="838200" cy="458260"/>
              <a:chOff x="4953000" y="4000500"/>
              <a:chExt cx="838200" cy="458260"/>
            </a:xfrm>
          </p:grpSpPr>
          <p:sp>
            <p:nvSpPr>
              <p:cNvPr id="19" name="Arrow: Down 18"/>
              <p:cNvSpPr/>
              <p:nvPr/>
            </p:nvSpPr>
            <p:spPr>
              <a:xfrm>
                <a:off x="4953000" y="4022823"/>
                <a:ext cx="304800" cy="435937"/>
              </a:xfrm>
              <a:prstGeom prst="downArrow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Arrow: Down 19"/>
              <p:cNvSpPr/>
              <p:nvPr/>
            </p:nvSpPr>
            <p:spPr>
              <a:xfrm flipV="1">
                <a:off x="5486400" y="4000500"/>
                <a:ext cx="304800" cy="435937"/>
              </a:xfrm>
              <a:prstGeom prst="downArrow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088399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the castle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399" y="495301"/>
            <a:ext cx="4773911" cy="4801659"/>
          </a:xfrm>
        </p:spPr>
        <p:txBody>
          <a:bodyPr/>
          <a:lstStyle/>
          <a:p>
            <a:r>
              <a:rPr lang="en-US" dirty="0"/>
              <a:t>CPUs can run in </a:t>
            </a:r>
            <a:r>
              <a:rPr lang="en-US" sz="1000" dirty="0"/>
              <a:t>(at least)</a:t>
            </a:r>
            <a:r>
              <a:rPr lang="en-US" dirty="0"/>
              <a:t> </a:t>
            </a:r>
            <a:r>
              <a:rPr lang="en-US" b="1" dirty="0"/>
              <a:t>two modes:</a:t>
            </a:r>
            <a:endParaRPr lang="en-US" dirty="0"/>
          </a:p>
          <a:p>
            <a:pPr lvl="1"/>
            <a:r>
              <a:rPr lang="en-US" b="1" dirty="0"/>
              <a:t>user mode, </a:t>
            </a:r>
            <a:r>
              <a:rPr lang="en-US" dirty="0"/>
              <a:t>for running "untrusted" processes</a:t>
            </a:r>
          </a:p>
          <a:p>
            <a:pPr lvl="1"/>
            <a:r>
              <a:rPr lang="en-US" b="1" dirty="0"/>
              <a:t>kernel mode,</a:t>
            </a:r>
            <a:r>
              <a:rPr lang="en-US" dirty="0"/>
              <a:t> for running the kernel </a:t>
            </a:r>
            <a:r>
              <a:rPr lang="en-US" sz="1050" dirty="0"/>
              <a:t>(duh)</a:t>
            </a:r>
            <a:endParaRPr lang="en-US" dirty="0"/>
          </a:p>
          <a:p>
            <a:r>
              <a:rPr lang="en-US" b="1" dirty="0"/>
              <a:t>user mode</a:t>
            </a:r>
            <a:r>
              <a:rPr lang="en-US" dirty="0"/>
              <a:t> is very restricted:</a:t>
            </a:r>
          </a:p>
          <a:p>
            <a:pPr lvl="1"/>
            <a:r>
              <a:rPr lang="en-US" dirty="0"/>
              <a:t>many instructions are illegal</a:t>
            </a:r>
          </a:p>
          <a:p>
            <a:pPr lvl="1"/>
            <a:r>
              <a:rPr lang="en-US" dirty="0"/>
              <a:t>most of the memory is off-limits</a:t>
            </a:r>
          </a:p>
          <a:p>
            <a:pPr lvl="1"/>
            <a:r>
              <a:rPr lang="en-US" dirty="0"/>
              <a:t>all addresses are virtual</a:t>
            </a:r>
          </a:p>
          <a:p>
            <a:pPr lvl="1"/>
            <a:r>
              <a:rPr lang="en-US" dirty="0"/>
              <a:t>hardware can't be accessed</a:t>
            </a:r>
          </a:p>
          <a:p>
            <a:r>
              <a:rPr lang="en-US" dirty="0"/>
              <a:t>so</a:t>
            </a:r>
            <a:r>
              <a:rPr lang="mr-IN" dirty="0"/>
              <a:t>…</a:t>
            </a:r>
            <a:r>
              <a:rPr lang="en-US" dirty="0"/>
              <a:t> how do we </a:t>
            </a:r>
            <a:r>
              <a:rPr lang="en-US" b="1" dirty="0"/>
              <a:t>switch modes?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00600" y="495300"/>
            <a:ext cx="4419600" cy="228993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500" b="1" dirty="0">
                <a:solidFill>
                  <a:schemeClr val="tx1"/>
                </a:solidFill>
              </a:rPr>
              <a:t>User</a:t>
            </a:r>
          </a:p>
          <a:p>
            <a:r>
              <a:rPr lang="en-US" sz="2500" b="1" dirty="0">
                <a:solidFill>
                  <a:schemeClr val="tx1"/>
                </a:solidFill>
              </a:rPr>
              <a:t>Mode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00600" y="2785235"/>
            <a:ext cx="4419600" cy="94856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500" b="1" dirty="0">
                <a:solidFill>
                  <a:schemeClr val="tx1"/>
                </a:solidFill>
              </a:rPr>
              <a:t>Kernel</a:t>
            </a:r>
          </a:p>
          <a:p>
            <a:r>
              <a:rPr lang="en-US" sz="2500" b="1" dirty="0">
                <a:solidFill>
                  <a:schemeClr val="tx1"/>
                </a:solidFill>
              </a:rPr>
              <a:t>Mode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35133" y="3029350"/>
            <a:ext cx="3086100" cy="60854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OS Kernel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935133" y="541174"/>
            <a:ext cx="1447800" cy="2488176"/>
            <a:chOff x="4864768" y="1970584"/>
            <a:chExt cx="1752600" cy="2488176"/>
          </a:xfrm>
        </p:grpSpPr>
        <p:grpSp>
          <p:nvGrpSpPr>
            <p:cNvPr id="9" name="Group 8"/>
            <p:cNvGrpSpPr/>
            <p:nvPr/>
          </p:nvGrpSpPr>
          <p:grpSpPr>
            <a:xfrm>
              <a:off x="4864768" y="1970584"/>
              <a:ext cx="1752600" cy="2052239"/>
              <a:chOff x="4864768" y="2103874"/>
              <a:chExt cx="1752600" cy="2052239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4864768" y="3394113"/>
                <a:ext cx="1752600" cy="7620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/>
                  <a:t>Code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864768" y="2495751"/>
                <a:ext cx="1752600" cy="898361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/>
                  <a:t>Memory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864768" y="2103874"/>
                <a:ext cx="1752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/>
                  <a:t>Process 1</a:t>
                </a: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5321968" y="4000500"/>
              <a:ext cx="838200" cy="458260"/>
              <a:chOff x="5321968" y="4000500"/>
              <a:chExt cx="838200" cy="458260"/>
            </a:xfrm>
          </p:grpSpPr>
          <p:sp>
            <p:nvSpPr>
              <p:cNvPr id="11" name="Arrow: Down 10"/>
              <p:cNvSpPr/>
              <p:nvPr/>
            </p:nvSpPr>
            <p:spPr>
              <a:xfrm>
                <a:off x="5321968" y="4022823"/>
                <a:ext cx="304800" cy="435937"/>
              </a:xfrm>
              <a:prstGeom prst="downArrow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Arrow: Down 11"/>
              <p:cNvSpPr/>
              <p:nvPr/>
            </p:nvSpPr>
            <p:spPr>
              <a:xfrm flipV="1">
                <a:off x="5855368" y="4000500"/>
                <a:ext cx="304800" cy="435937"/>
              </a:xfrm>
              <a:prstGeom prst="downArrow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" name="Group 15"/>
          <p:cNvGrpSpPr/>
          <p:nvPr/>
        </p:nvGrpSpPr>
        <p:grpSpPr>
          <a:xfrm>
            <a:off x="7573433" y="541174"/>
            <a:ext cx="1447800" cy="2488176"/>
            <a:chOff x="6934200" y="1970584"/>
            <a:chExt cx="1752600" cy="2488176"/>
          </a:xfrm>
        </p:grpSpPr>
        <p:grpSp>
          <p:nvGrpSpPr>
            <p:cNvPr id="17" name="Group 16"/>
            <p:cNvGrpSpPr/>
            <p:nvPr/>
          </p:nvGrpSpPr>
          <p:grpSpPr>
            <a:xfrm>
              <a:off x="6934200" y="1970584"/>
              <a:ext cx="1752600" cy="2052239"/>
              <a:chOff x="4495800" y="2103874"/>
              <a:chExt cx="1752600" cy="2052239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4495800" y="3394113"/>
                <a:ext cx="1752600" cy="7620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/>
                  <a:t>Code</a:t>
                </a: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4495800" y="2495751"/>
                <a:ext cx="1752600" cy="898362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/>
                  <a:t>Memory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495800" y="2103874"/>
                <a:ext cx="1752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/>
                  <a:t>Process 2</a:t>
                </a: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7391400" y="4000500"/>
              <a:ext cx="838200" cy="458260"/>
              <a:chOff x="4953000" y="4000500"/>
              <a:chExt cx="838200" cy="458260"/>
            </a:xfrm>
          </p:grpSpPr>
          <p:sp>
            <p:nvSpPr>
              <p:cNvPr id="19" name="Arrow: Down 18"/>
              <p:cNvSpPr/>
              <p:nvPr/>
            </p:nvSpPr>
            <p:spPr>
              <a:xfrm>
                <a:off x="4953000" y="4022823"/>
                <a:ext cx="304800" cy="435937"/>
              </a:xfrm>
              <a:prstGeom prst="downArrow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Arrow: Down 19"/>
              <p:cNvSpPr/>
              <p:nvPr/>
            </p:nvSpPr>
            <p:spPr>
              <a:xfrm flipV="1">
                <a:off x="5486400" y="4000500"/>
                <a:ext cx="304800" cy="435937"/>
              </a:xfrm>
              <a:prstGeom prst="downArrow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428361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  <p:bldP spid="25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System Calls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3034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calls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4800600" cy="4801659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system call</a:t>
            </a:r>
            <a:r>
              <a:rPr lang="en-US" dirty="0"/>
              <a:t> is a special kind of</a:t>
            </a:r>
            <a:br>
              <a:rPr lang="en-US" dirty="0"/>
            </a:br>
            <a:r>
              <a:rPr lang="en-US" dirty="0"/>
              <a:t>function call that user-mode</a:t>
            </a:r>
            <a:br>
              <a:rPr lang="en-US" dirty="0"/>
            </a:br>
            <a:r>
              <a:rPr lang="en-US" dirty="0"/>
              <a:t>processes use to </a:t>
            </a:r>
            <a:r>
              <a:rPr lang="en-US" b="1" dirty="0"/>
              <a:t>ask the OS to</a:t>
            </a:r>
            <a:br>
              <a:rPr lang="en-US" b="1" dirty="0"/>
            </a:br>
            <a:r>
              <a:rPr lang="en-US" b="1" dirty="0"/>
              <a:t>do something for them.</a:t>
            </a:r>
            <a:endParaRPr lang="en-US" dirty="0"/>
          </a:p>
          <a:p>
            <a:pPr lvl="1"/>
            <a:r>
              <a:rPr lang="en-US" dirty="0"/>
              <a:t>if the OS is the castle wall</a:t>
            </a:r>
            <a:r>
              <a:rPr lang="mr-IN" dirty="0"/>
              <a:t>…</a:t>
            </a:r>
            <a:endParaRPr lang="en-US" dirty="0"/>
          </a:p>
          <a:p>
            <a:pPr lvl="1"/>
            <a:r>
              <a:rPr lang="en-US" dirty="0"/>
              <a:t>then </a:t>
            </a:r>
            <a:r>
              <a:rPr lang="en-US" b="1" dirty="0" err="1"/>
              <a:t>syscalls</a:t>
            </a:r>
            <a:r>
              <a:rPr lang="en-US" b="1" dirty="0"/>
              <a:t> are a gate</a:t>
            </a:r>
          </a:p>
          <a:p>
            <a:r>
              <a:rPr lang="en-US" dirty="0"/>
              <a:t>system calls are a </a:t>
            </a:r>
            <a:r>
              <a:rPr lang="en-US" b="1" dirty="0"/>
              <a:t>CPU feature</a:t>
            </a:r>
          </a:p>
          <a:p>
            <a:pPr lvl="1"/>
            <a:r>
              <a:rPr lang="en-US" dirty="0"/>
              <a:t>since it must switch modes</a:t>
            </a:r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5105400" y="516467"/>
            <a:ext cx="3962400" cy="3321813"/>
            <a:chOff x="5105400" y="516467"/>
            <a:chExt cx="3962400" cy="3321813"/>
          </a:xfrm>
        </p:grpSpPr>
        <p:pic>
          <p:nvPicPr>
            <p:cNvPr id="17" name="Content Placeholder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105400" y="516467"/>
              <a:ext cx="3962400" cy="3321813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5627038" y="1753027"/>
              <a:ext cx="726481" cy="584775"/>
            </a:xfrm>
            <a:prstGeom prst="rect">
              <a:avLst/>
            </a:prstGeom>
            <a:noFill/>
            <a:scene3d>
              <a:camera prst="orthographicFront">
                <a:rot lat="1500000" lon="2400000" rev="0"/>
              </a:camera>
              <a:lightRig rig="soft" dir="t"/>
            </a:scene3d>
            <a:sp3d>
              <a:contourClr>
                <a:srgbClr val="00B0F0"/>
              </a:contourClr>
            </a:sp3d>
          </p:spPr>
          <p:txBody>
            <a:bodyPr wrap="none" rtlCol="0">
              <a:spAutoFit/>
              <a:sp3d contourW="12700">
                <a:contourClr>
                  <a:schemeClr val="bg1">
                    <a:lumMod val="75000"/>
                  </a:schemeClr>
                </a:contourClr>
              </a:sp3d>
            </a:bodyPr>
            <a:lstStyle/>
            <a:p>
              <a:r>
                <a:rPr lang="en-US" sz="3200" b="1" dirty="0"/>
                <a:t>OS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6256866" y="2185254"/>
            <a:ext cx="1420582" cy="584775"/>
          </a:xfrm>
          <a:prstGeom prst="rect">
            <a:avLst/>
          </a:prstGeom>
          <a:noFill/>
          <a:scene3d>
            <a:camera prst="orthographicFront">
              <a:rot lat="1500000" lon="2400000" rev="0"/>
            </a:camera>
            <a:lightRig rig="soft" dir="t"/>
          </a:scene3d>
          <a:sp3d>
            <a:contourClr>
              <a:srgbClr val="00B0F0"/>
            </a:contourClr>
          </a:sp3d>
        </p:spPr>
        <p:txBody>
          <a:bodyPr wrap="none" rtlCol="0">
            <a:prstTxWarp prst="textArchUp">
              <a:avLst>
                <a:gd name="adj" fmla="val 12601853"/>
              </a:avLst>
            </a:prstTxWarp>
            <a:spAutoFit/>
            <a:sp3d contourW="12700">
              <a:contourClr>
                <a:schemeClr val="bg1">
                  <a:lumMod val="75000"/>
                </a:schemeClr>
              </a:contourClr>
            </a:sp3d>
          </a:bodyPr>
          <a:lstStyle/>
          <a:p>
            <a:r>
              <a:rPr lang="en-US" sz="3200" b="1" dirty="0">
                <a:ln w="28575">
                  <a:noFill/>
                </a:ln>
                <a:solidFill>
                  <a:srgbClr val="FF0000"/>
                </a:solidFill>
                <a:effectLst/>
              </a:rPr>
              <a:t>syscall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715000" y="3167816"/>
            <a:ext cx="930076" cy="1073058"/>
            <a:chOff x="5829300" y="3430256"/>
            <a:chExt cx="1447800" cy="1660361"/>
          </a:xfrm>
          <a:scene3d>
            <a:camera prst="orthographicFront">
              <a:rot lat="1485324" lon="2751267" rev="0"/>
            </a:camera>
            <a:lightRig rig="threePt" dir="t"/>
          </a:scene3d>
        </p:grpSpPr>
        <p:sp>
          <p:nvSpPr>
            <p:cNvPr id="20" name="Rectangle 19"/>
            <p:cNvSpPr/>
            <p:nvPr/>
          </p:nvSpPr>
          <p:spPr>
            <a:xfrm>
              <a:off x="5829300" y="4328617"/>
              <a:ext cx="1447800" cy="7620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/>
                <a:t>Code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829300" y="3430256"/>
              <a:ext cx="1447800" cy="898361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/>
                <a:t>Memory</a:t>
              </a:r>
            </a:p>
          </p:txBody>
        </p:sp>
      </p:grpSp>
      <p:sp>
        <p:nvSpPr>
          <p:cNvPr id="22" name="Rectangular Callout 21"/>
          <p:cNvSpPr/>
          <p:nvPr/>
        </p:nvSpPr>
        <p:spPr>
          <a:xfrm>
            <a:off x="7086600" y="2871162"/>
            <a:ext cx="1894966" cy="1173900"/>
          </a:xfrm>
          <a:prstGeom prst="wedgeRectCallout">
            <a:avLst>
              <a:gd name="adj1" fmla="val -71622"/>
              <a:gd name="adj2" fmla="val 17056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please Sire, I am but a Mere Process, hungry for some RAM</a:t>
            </a:r>
            <a:r>
              <a:rPr lang="mr-IN" sz="1800" dirty="0">
                <a:solidFill>
                  <a:schemeClr val="tx1"/>
                </a:solidFill>
              </a:rPr>
              <a:t>…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4" name="Rectangular Callout 23"/>
          <p:cNvSpPr/>
          <p:nvPr/>
        </p:nvSpPr>
        <p:spPr>
          <a:xfrm>
            <a:off x="6858000" y="647701"/>
            <a:ext cx="1600200" cy="623750"/>
          </a:xfrm>
          <a:prstGeom prst="wedgeRectCallout">
            <a:avLst>
              <a:gd name="adj1" fmla="val -39952"/>
              <a:gd name="adj2" fmla="val 140630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r-IN" sz="1800" dirty="0">
                <a:solidFill>
                  <a:srgbClr val="FF0000"/>
                </a:solidFill>
              </a:rPr>
              <a:t>…</a:t>
            </a:r>
            <a:r>
              <a:rPr lang="en-US" sz="1800" dirty="0">
                <a:solidFill>
                  <a:srgbClr val="FF0000"/>
                </a:solidFill>
              </a:rPr>
              <a:t>We deem it acceptable.</a:t>
            </a:r>
          </a:p>
        </p:txBody>
      </p:sp>
    </p:spTree>
    <p:extLst>
      <p:ext uri="{BB962C8B-B14F-4D97-AF65-F5344CB8AC3E}">
        <p14:creationId xmlns:p14="http://schemas.microsoft.com/office/powerpoint/2010/main" val="10645321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4"/>
      <p:bldP spid="23" grpId="0"/>
      <p:bldP spid="22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call CPU mechanisms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learned how to do them in MIPS</a:t>
            </a:r>
          </a:p>
          <a:p>
            <a:pPr lvl="1"/>
            <a:r>
              <a:rPr lang="en-US" dirty="0"/>
              <a:t>it's</a:t>
            </a:r>
            <a:r>
              <a:rPr lang="mr-IN" dirty="0"/>
              <a:t>…</a:t>
            </a:r>
            <a:r>
              <a:rPr lang="en-US" dirty="0"/>
              <a:t>.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syscall</a:t>
            </a:r>
          </a:p>
          <a:p>
            <a:r>
              <a:rPr lang="en-US" dirty="0"/>
              <a:t>in x86-64, it’s…… also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syscall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/>
              <a:t>on both, you put the </a:t>
            </a:r>
            <a:r>
              <a:rPr lang="en-US" b="1" dirty="0"/>
              <a:t>syscall number</a:t>
            </a:r>
            <a:r>
              <a:rPr lang="en-US" dirty="0"/>
              <a:t> in a certain register</a:t>
            </a:r>
          </a:p>
          <a:p>
            <a:pPr lvl="1"/>
            <a:r>
              <a:rPr lang="en-US" dirty="0"/>
              <a:t>this identifies </a:t>
            </a:r>
            <a:r>
              <a:rPr lang="en-US" b="1" dirty="0"/>
              <a:t>which operation </a:t>
            </a:r>
            <a:r>
              <a:rPr lang="en-US" dirty="0"/>
              <a:t>the process wants to perform</a:t>
            </a:r>
          </a:p>
          <a:p>
            <a:pPr lvl="1"/>
            <a:r>
              <a:rPr lang="en-US" dirty="0"/>
              <a:t>it’s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v0</a:t>
            </a:r>
            <a:r>
              <a:rPr lang="en-US" b="1" dirty="0"/>
              <a:t> </a:t>
            </a:r>
            <a:r>
              <a:rPr lang="en-US" dirty="0"/>
              <a:t>on MIPS and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r>
              <a:rPr lang="en-US" b="1" dirty="0"/>
              <a:t> </a:t>
            </a:r>
            <a:r>
              <a:rPr lang="en-US" dirty="0"/>
              <a:t>on x86-64</a:t>
            </a:r>
          </a:p>
          <a:p>
            <a:r>
              <a:rPr lang="en-US" dirty="0"/>
              <a:t>the arguments get passed </a:t>
            </a:r>
            <a:r>
              <a:rPr lang="en-US" i="1" dirty="0"/>
              <a:t>almost </a:t>
            </a:r>
            <a:r>
              <a:rPr lang="en-US" dirty="0"/>
              <a:t>as usual</a:t>
            </a:r>
          </a:p>
          <a:p>
            <a:pPr lvl="1"/>
            <a:r>
              <a:rPr lang="en-US" sz="1600" dirty="0"/>
              <a:t>on x86-64 versions of Linux, argument 4 goes in 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r10</a:t>
            </a:r>
            <a:r>
              <a:rPr lang="en-US" sz="1600" dirty="0"/>
              <a:t> instead of </a:t>
            </a:r>
            <a:r>
              <a:rPr lang="en-US" sz="16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rcx</a:t>
            </a:r>
            <a:r>
              <a:rPr lang="en-US" sz="1600" dirty="0"/>
              <a:t> because apparently </a:t>
            </a:r>
            <a:r>
              <a:rPr lang="en-US" sz="16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rcx</a:t>
            </a:r>
            <a:r>
              <a:rPr lang="en-US" sz="1600" dirty="0"/>
              <a:t> is used as the return address register by the 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syscall</a:t>
            </a:r>
            <a:r>
              <a:rPr lang="en-US" sz="1600" dirty="0"/>
              <a:t> instruction… </a:t>
            </a:r>
            <a:r>
              <a:rPr lang="en-US" sz="1600" dirty="0" err="1"/>
              <a:t>aaa</a:t>
            </a:r>
            <a:r>
              <a:rPr lang="en-US" sz="1600" dirty="0"/>
              <a:t> then why did they specify </a:t>
            </a:r>
            <a:r>
              <a:rPr lang="en-US" sz="1600" dirty="0" err="1"/>
              <a:t>rcx</a:t>
            </a:r>
            <a:r>
              <a:rPr lang="en-US" sz="1600" dirty="0"/>
              <a:t> </a:t>
            </a:r>
          </a:p>
          <a:p>
            <a:r>
              <a:rPr lang="en-US" dirty="0"/>
              <a:t>then you perform the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syscall</a:t>
            </a:r>
            <a:r>
              <a:rPr lang="en-US" dirty="0"/>
              <a:t> instruction</a:t>
            </a:r>
          </a:p>
          <a:p>
            <a:r>
              <a:rPr lang="en-US" dirty="0"/>
              <a:t>and then</a:t>
            </a:r>
            <a:r>
              <a:rPr lang="mr-IN" dirty="0"/>
              <a:t>…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441912"/>
              </p:ext>
            </p:extLst>
          </p:nvPr>
        </p:nvGraphicFramePr>
        <p:xfrm>
          <a:off x="5459604" y="571500"/>
          <a:ext cx="3461658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0829">
                  <a:extLst>
                    <a:ext uri="{9D8B030D-6E8A-4147-A177-3AD203B41FA5}">
                      <a16:colId xmlns:a16="http://schemas.microsoft.com/office/drawing/2014/main" val="524452458"/>
                    </a:ext>
                  </a:extLst>
                </a:gridCol>
                <a:gridCol w="1730829">
                  <a:extLst>
                    <a:ext uri="{9D8B030D-6E8A-4147-A177-3AD203B41FA5}">
                      <a16:colId xmlns:a16="http://schemas.microsoft.com/office/drawing/2014/main" val="27565998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MIPS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x86-64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4846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syscall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syscall</a:t>
                      </a:r>
                      <a:endParaRPr lang="en-US" sz="2400" b="1" i="1" dirty="0">
                        <a:solidFill>
                          <a:srgbClr val="FF0000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0727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736335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02 - C - Basics">
  <a:themeElements>
    <a:clrScheme name="Custom 2">
      <a:dk1>
        <a:srgbClr val="000000"/>
      </a:dk1>
      <a:lt1>
        <a:srgbClr val="FFFFFF"/>
      </a:lt1>
      <a:dk2>
        <a:srgbClr val="3B481E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Segoe WP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des_fall_2017" id="{93D034CE-FEB5-4D4D-96F7-6B7F8A5EB99A}" vid="{194AE869-5029-ED49-81EA-C574BDDBE67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02 - C - Basics</Template>
  <TotalTime>6845</TotalTime>
  <Words>2456</Words>
  <Application>Microsoft Macintosh PowerPoint</Application>
  <PresentationFormat>On-screen Show (16:10)</PresentationFormat>
  <Paragraphs>400</Paragraphs>
  <Slides>26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Calibri</vt:lpstr>
      <vt:lpstr>Consolas</vt:lpstr>
      <vt:lpstr>Courier New</vt:lpstr>
      <vt:lpstr>Segoe UI</vt:lpstr>
      <vt:lpstr>Segoe WP Semibold</vt:lpstr>
      <vt:lpstr>Trebuchet MS</vt:lpstr>
      <vt:lpstr>Wingdings</vt:lpstr>
      <vt:lpstr>1_02 - C - Basics</vt:lpstr>
      <vt:lpstr>OS – System Calls</vt:lpstr>
      <vt:lpstr>Class announcements</vt:lpstr>
      <vt:lpstr>The OS</vt:lpstr>
      <vt:lpstr>The responsibilities of the OS</vt:lpstr>
      <vt:lpstr>Walled cities</vt:lpstr>
      <vt:lpstr>Building the castle</vt:lpstr>
      <vt:lpstr>System Calls</vt:lpstr>
      <vt:lpstr>System calls</vt:lpstr>
      <vt:lpstr>System call CPU mechanisms</vt:lpstr>
      <vt:lpstr>Opening the portal</vt:lpstr>
      <vt:lpstr>The upside-down</vt:lpstr>
      <vt:lpstr>Switching tracks</vt:lpstr>
      <vt:lpstr>Context Switches</vt:lpstr>
      <vt:lpstr>Barreling down the track</vt:lpstr>
      <vt:lpstr>Layer cake</vt:lpstr>
      <vt:lpstr>Don't do it all at once</vt:lpstr>
      <vt:lpstr>An example with fgets()</vt:lpstr>
      <vt:lpstr>The POSIX API</vt:lpstr>
      <vt:lpstr>The POSIX API</vt:lpstr>
      <vt:lpstr>The POSIX API</vt:lpstr>
      <vt:lpstr>The big unifying concept</vt:lpstr>
      <vt:lpstr>Accessing the “file” system</vt:lpstr>
      <vt:lpstr>The standard input/output/error files</vt:lpstr>
      <vt:lpstr>Redirection</vt:lpstr>
      <vt:lpstr>World 7</vt:lpstr>
      <vt:lpstr>Watching it go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- Basics</dc:title>
  <dc:creator>me</dc:creator>
  <cp:lastModifiedBy>Billingsley, Jarrett F</cp:lastModifiedBy>
  <cp:revision>342</cp:revision>
  <dcterms:created xsi:type="dcterms:W3CDTF">2017-01-24T02:14:22Z</dcterms:created>
  <dcterms:modified xsi:type="dcterms:W3CDTF">2025-10-21T02:27:24Z</dcterms:modified>
</cp:coreProperties>
</file>